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17"/>
  </p:notesMasterIdLst>
  <p:sldIdLst>
    <p:sldId id="256" r:id="rId2"/>
    <p:sldId id="257" r:id="rId3"/>
    <p:sldId id="258" r:id="rId4"/>
    <p:sldId id="259" r:id="rId5"/>
    <p:sldId id="260" r:id="rId6"/>
    <p:sldId id="261" r:id="rId7"/>
    <p:sldId id="262" r:id="rId8"/>
    <p:sldId id="263" r:id="rId9"/>
    <p:sldId id="264" r:id="rId10"/>
    <p:sldId id="265" r:id="rId11"/>
    <p:sldId id="268" r:id="rId12"/>
    <p:sldId id="267" r:id="rId13"/>
    <p:sldId id="266" r:id="rId14"/>
    <p:sldId id="270" r:id="rId15"/>
    <p:sldId id="269"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D8B4F0A-37A0-4705-9222-599AF025AD06}">
          <p14:sldIdLst>
            <p14:sldId id="256"/>
            <p14:sldId id="257"/>
            <p14:sldId id="258"/>
            <p14:sldId id="259"/>
          </p14:sldIdLst>
        </p14:section>
        <p14:section name="Problem statement and Background" id="{1381DDCF-8844-43CF-BC74-6B5AF039BDC3}">
          <p14:sldIdLst>
            <p14:sldId id="260"/>
            <p14:sldId id="261"/>
          </p14:sldIdLst>
        </p14:section>
        <p14:section name="Algorithm section" id="{B1809095-E1C1-429F-906B-1FC51C80FCB6}">
          <p14:sldIdLst>
            <p14:sldId id="262"/>
            <p14:sldId id="263"/>
          </p14:sldIdLst>
        </p14:section>
        <p14:section name="Results and conclusion" id="{23B695D5-7662-43F6-A03B-716E9D1716BC}">
          <p14:sldIdLst>
            <p14:sldId id="264"/>
            <p14:sldId id="265"/>
            <p14:sldId id="268"/>
            <p14:sldId id="267"/>
            <p14:sldId id="266"/>
            <p14:sldId id="270"/>
            <p14:sldId id="26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E19B958-70FE-4C36-BCCD-A61E810229DD}" v="69" dt="2021-06-14T06:38:47.21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7" d="100"/>
          <a:sy n="77" d="100"/>
        </p:scale>
        <p:origin x="498"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bhishek Ranjan" userId="c3a39515-87eb-4a8e-939f-e2e0f7a22a97" providerId="ADAL" clId="{FE19B958-70FE-4C36-BCCD-A61E810229DD}"/>
    <pc:docChg chg="custSel addSld modSld modSection">
      <pc:chgData name="Abhishek Ranjan" userId="c3a39515-87eb-4a8e-939f-e2e0f7a22a97" providerId="ADAL" clId="{FE19B958-70FE-4C36-BCCD-A61E810229DD}" dt="2021-06-14T07:23:16.120" v="330" actId="207"/>
      <pc:docMkLst>
        <pc:docMk/>
      </pc:docMkLst>
      <pc:sldChg chg="modSp mod">
        <pc:chgData name="Abhishek Ranjan" userId="c3a39515-87eb-4a8e-939f-e2e0f7a22a97" providerId="ADAL" clId="{FE19B958-70FE-4C36-BCCD-A61E810229DD}" dt="2021-06-14T05:15:30.641" v="209" actId="20577"/>
        <pc:sldMkLst>
          <pc:docMk/>
          <pc:sldMk cId="2294863646" sldId="256"/>
        </pc:sldMkLst>
        <pc:spChg chg="mod">
          <ac:chgData name="Abhishek Ranjan" userId="c3a39515-87eb-4a8e-939f-e2e0f7a22a97" providerId="ADAL" clId="{FE19B958-70FE-4C36-BCCD-A61E810229DD}" dt="2021-06-14T05:15:30.641" v="209" actId="20577"/>
          <ac:spMkLst>
            <pc:docMk/>
            <pc:sldMk cId="2294863646" sldId="256"/>
            <ac:spMk id="2" creationId="{EAE8C8EB-6193-4F02-A4AB-529858A55E42}"/>
          </ac:spMkLst>
        </pc:spChg>
        <pc:spChg chg="mod">
          <ac:chgData name="Abhishek Ranjan" userId="c3a39515-87eb-4a8e-939f-e2e0f7a22a97" providerId="ADAL" clId="{FE19B958-70FE-4C36-BCCD-A61E810229DD}" dt="2021-06-14T05:14:59.752" v="201" actId="27636"/>
          <ac:spMkLst>
            <pc:docMk/>
            <pc:sldMk cId="2294863646" sldId="256"/>
            <ac:spMk id="3" creationId="{B1F5C803-A2CD-4774-BB50-01A5F0AB609D}"/>
          </ac:spMkLst>
        </pc:spChg>
      </pc:sldChg>
      <pc:sldChg chg="modSp mod">
        <pc:chgData name="Abhishek Ranjan" userId="c3a39515-87eb-4a8e-939f-e2e0f7a22a97" providerId="ADAL" clId="{FE19B958-70FE-4C36-BCCD-A61E810229DD}" dt="2021-06-14T06:30:54.544" v="246" actId="20577"/>
        <pc:sldMkLst>
          <pc:docMk/>
          <pc:sldMk cId="3024094227" sldId="258"/>
        </pc:sldMkLst>
        <pc:spChg chg="mod">
          <ac:chgData name="Abhishek Ranjan" userId="c3a39515-87eb-4a8e-939f-e2e0f7a22a97" providerId="ADAL" clId="{FE19B958-70FE-4C36-BCCD-A61E810229DD}" dt="2021-06-14T06:30:54.544" v="246" actId="20577"/>
          <ac:spMkLst>
            <pc:docMk/>
            <pc:sldMk cId="3024094227" sldId="258"/>
            <ac:spMk id="3" creationId="{A0DDB49B-15A5-479C-90C4-4641F25D0EF5}"/>
          </ac:spMkLst>
        </pc:spChg>
      </pc:sldChg>
      <pc:sldChg chg="modSp mod">
        <pc:chgData name="Abhishek Ranjan" userId="c3a39515-87eb-4a8e-939f-e2e0f7a22a97" providerId="ADAL" clId="{FE19B958-70FE-4C36-BCCD-A61E810229DD}" dt="2021-06-14T06:31:27.988" v="251" actId="20577"/>
        <pc:sldMkLst>
          <pc:docMk/>
          <pc:sldMk cId="737726065" sldId="259"/>
        </pc:sldMkLst>
        <pc:spChg chg="mod">
          <ac:chgData name="Abhishek Ranjan" userId="c3a39515-87eb-4a8e-939f-e2e0f7a22a97" providerId="ADAL" clId="{FE19B958-70FE-4C36-BCCD-A61E810229DD}" dt="2021-06-14T06:31:27.988" v="251" actId="20577"/>
          <ac:spMkLst>
            <pc:docMk/>
            <pc:sldMk cId="737726065" sldId="259"/>
            <ac:spMk id="3" creationId="{7A6D7C24-EC42-4B58-9DFB-0FC24E874DEB}"/>
          </ac:spMkLst>
        </pc:spChg>
      </pc:sldChg>
      <pc:sldChg chg="modSp mod">
        <pc:chgData name="Abhishek Ranjan" userId="c3a39515-87eb-4a8e-939f-e2e0f7a22a97" providerId="ADAL" clId="{FE19B958-70FE-4C36-BCCD-A61E810229DD}" dt="2021-06-14T06:38:46.975" v="310" actId="255"/>
        <pc:sldMkLst>
          <pc:docMk/>
          <pc:sldMk cId="1472259166" sldId="261"/>
        </pc:sldMkLst>
        <pc:spChg chg="mod">
          <ac:chgData name="Abhishek Ranjan" userId="c3a39515-87eb-4a8e-939f-e2e0f7a22a97" providerId="ADAL" clId="{FE19B958-70FE-4C36-BCCD-A61E810229DD}" dt="2021-06-14T06:38:46.975" v="310" actId="255"/>
          <ac:spMkLst>
            <pc:docMk/>
            <pc:sldMk cId="1472259166" sldId="261"/>
            <ac:spMk id="3" creationId="{688E3D93-EA38-43D6-A665-CA8C5129FB9F}"/>
          </ac:spMkLst>
        </pc:spChg>
        <pc:spChg chg="mod">
          <ac:chgData name="Abhishek Ranjan" userId="c3a39515-87eb-4a8e-939f-e2e0f7a22a97" providerId="ADAL" clId="{FE19B958-70FE-4C36-BCCD-A61E810229DD}" dt="2021-06-14T06:38:29.736" v="307" actId="27636"/>
          <ac:spMkLst>
            <pc:docMk/>
            <pc:sldMk cId="1472259166" sldId="261"/>
            <ac:spMk id="4" creationId="{913F0E4C-B1D0-4C36-BD5B-365A9BE5EDD7}"/>
          </ac:spMkLst>
        </pc:spChg>
      </pc:sldChg>
      <pc:sldChg chg="modSp mod">
        <pc:chgData name="Abhishek Ranjan" userId="c3a39515-87eb-4a8e-939f-e2e0f7a22a97" providerId="ADAL" clId="{FE19B958-70FE-4C36-BCCD-A61E810229DD}" dt="2021-06-14T04:07:22.450" v="24" actId="113"/>
        <pc:sldMkLst>
          <pc:docMk/>
          <pc:sldMk cId="3549327572" sldId="264"/>
        </pc:sldMkLst>
        <pc:spChg chg="mod">
          <ac:chgData name="Abhishek Ranjan" userId="c3a39515-87eb-4a8e-939f-e2e0f7a22a97" providerId="ADAL" clId="{FE19B958-70FE-4C36-BCCD-A61E810229DD}" dt="2021-06-14T04:07:22.450" v="24" actId="113"/>
          <ac:spMkLst>
            <pc:docMk/>
            <pc:sldMk cId="3549327572" sldId="264"/>
            <ac:spMk id="3" creationId="{25A712B3-3B02-4D60-B0FC-9913DED06519}"/>
          </ac:spMkLst>
        </pc:spChg>
      </pc:sldChg>
      <pc:sldChg chg="modSp mod">
        <pc:chgData name="Abhishek Ranjan" userId="c3a39515-87eb-4a8e-939f-e2e0f7a22a97" providerId="ADAL" clId="{FE19B958-70FE-4C36-BCCD-A61E810229DD}" dt="2021-06-14T05:57:51.519" v="238" actId="207"/>
        <pc:sldMkLst>
          <pc:docMk/>
          <pc:sldMk cId="356395686" sldId="265"/>
        </pc:sldMkLst>
        <pc:spChg chg="mod">
          <ac:chgData name="Abhishek Ranjan" userId="c3a39515-87eb-4a8e-939f-e2e0f7a22a97" providerId="ADAL" clId="{FE19B958-70FE-4C36-BCCD-A61E810229DD}" dt="2021-06-14T05:57:51.519" v="238" actId="207"/>
          <ac:spMkLst>
            <pc:docMk/>
            <pc:sldMk cId="356395686" sldId="265"/>
            <ac:spMk id="3" creationId="{38AA54B6-98BB-4679-8E43-5AEAFC14D6F7}"/>
          </ac:spMkLst>
        </pc:spChg>
      </pc:sldChg>
      <pc:sldChg chg="modSp mod">
        <pc:chgData name="Abhishek Ranjan" userId="c3a39515-87eb-4a8e-939f-e2e0f7a22a97" providerId="ADAL" clId="{FE19B958-70FE-4C36-BCCD-A61E810229DD}" dt="2021-06-14T04:15:00.403" v="159" actId="20577"/>
        <pc:sldMkLst>
          <pc:docMk/>
          <pc:sldMk cId="3964241342" sldId="267"/>
        </pc:sldMkLst>
        <pc:spChg chg="mod">
          <ac:chgData name="Abhishek Ranjan" userId="c3a39515-87eb-4a8e-939f-e2e0f7a22a97" providerId="ADAL" clId="{FE19B958-70FE-4C36-BCCD-A61E810229DD}" dt="2021-06-14T04:15:00.403" v="159" actId="20577"/>
          <ac:spMkLst>
            <pc:docMk/>
            <pc:sldMk cId="3964241342" sldId="267"/>
            <ac:spMk id="3" creationId="{65DE0460-88C9-4717-AEF4-DC8534B57CD4}"/>
          </ac:spMkLst>
        </pc:spChg>
      </pc:sldChg>
      <pc:sldChg chg="modSp new mod">
        <pc:chgData name="Abhishek Ranjan" userId="c3a39515-87eb-4a8e-939f-e2e0f7a22a97" providerId="ADAL" clId="{FE19B958-70FE-4C36-BCCD-A61E810229DD}" dt="2021-06-14T05:17:31.939" v="233" actId="20577"/>
        <pc:sldMkLst>
          <pc:docMk/>
          <pc:sldMk cId="2333533024" sldId="269"/>
        </pc:sldMkLst>
        <pc:spChg chg="mod">
          <ac:chgData name="Abhishek Ranjan" userId="c3a39515-87eb-4a8e-939f-e2e0f7a22a97" providerId="ADAL" clId="{FE19B958-70FE-4C36-BCCD-A61E810229DD}" dt="2021-06-14T05:15:47.722" v="221" actId="207"/>
          <ac:spMkLst>
            <pc:docMk/>
            <pc:sldMk cId="2333533024" sldId="269"/>
            <ac:spMk id="2" creationId="{84AAB822-1ED2-4A8E-A41B-1C7FD57AE479}"/>
          </ac:spMkLst>
        </pc:spChg>
        <pc:spChg chg="mod">
          <ac:chgData name="Abhishek Ranjan" userId="c3a39515-87eb-4a8e-939f-e2e0f7a22a97" providerId="ADAL" clId="{FE19B958-70FE-4C36-BCCD-A61E810229DD}" dt="2021-06-14T05:17:31.939" v="233" actId="20577"/>
          <ac:spMkLst>
            <pc:docMk/>
            <pc:sldMk cId="2333533024" sldId="269"/>
            <ac:spMk id="3" creationId="{4A47A499-1861-4748-8461-47F703995D31}"/>
          </ac:spMkLst>
        </pc:spChg>
      </pc:sldChg>
      <pc:sldChg chg="delSp modSp new mod">
        <pc:chgData name="Abhishek Ranjan" userId="c3a39515-87eb-4a8e-939f-e2e0f7a22a97" providerId="ADAL" clId="{FE19B958-70FE-4C36-BCCD-A61E810229DD}" dt="2021-06-14T07:23:16.120" v="330" actId="207"/>
        <pc:sldMkLst>
          <pc:docMk/>
          <pc:sldMk cId="2429418275" sldId="270"/>
        </pc:sldMkLst>
        <pc:spChg chg="del">
          <ac:chgData name="Abhishek Ranjan" userId="c3a39515-87eb-4a8e-939f-e2e0f7a22a97" providerId="ADAL" clId="{FE19B958-70FE-4C36-BCCD-A61E810229DD}" dt="2021-06-14T07:22:32.951" v="312" actId="478"/>
          <ac:spMkLst>
            <pc:docMk/>
            <pc:sldMk cId="2429418275" sldId="270"/>
            <ac:spMk id="2" creationId="{E4B8330A-A157-4629-A550-06D46DF7D4B7}"/>
          </ac:spMkLst>
        </pc:spChg>
        <pc:spChg chg="mod">
          <ac:chgData name="Abhishek Ranjan" userId="c3a39515-87eb-4a8e-939f-e2e0f7a22a97" providerId="ADAL" clId="{FE19B958-70FE-4C36-BCCD-A61E810229DD}" dt="2021-06-14T07:23:16.120" v="330" actId="207"/>
          <ac:spMkLst>
            <pc:docMk/>
            <pc:sldMk cId="2429418275" sldId="270"/>
            <ac:spMk id="3" creationId="{5F905135-A776-4353-8D77-5330CB57391A}"/>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A0BD81B-34BC-4117-84A8-99E4E57B4ED7}" type="datetimeFigureOut">
              <a:rPr lang="en-IN" smtClean="0"/>
              <a:t>14-06-2021</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BA30A93-C73D-4332-AFC9-02F5E3FA848A}" type="slidenum">
              <a:rPr lang="en-IN" smtClean="0"/>
              <a:t>‹#›</a:t>
            </a:fld>
            <a:endParaRPr lang="en-IN"/>
          </a:p>
        </p:txBody>
      </p:sp>
    </p:spTree>
    <p:extLst>
      <p:ext uri="{BB962C8B-B14F-4D97-AF65-F5344CB8AC3E}">
        <p14:creationId xmlns:p14="http://schemas.microsoft.com/office/powerpoint/2010/main" val="11513133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5347D-26F0-49BD-915B-98B70BFE5DE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88DF661D-AC30-4717-9AD7-0223F4B88FB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4A322227-E987-4273-860E-05D3882ED575}"/>
              </a:ext>
            </a:extLst>
          </p:cNvPr>
          <p:cNvSpPr>
            <a:spLocks noGrp="1"/>
          </p:cNvSpPr>
          <p:nvPr>
            <p:ph type="dt" sz="half" idx="10"/>
          </p:nvPr>
        </p:nvSpPr>
        <p:spPr/>
        <p:txBody>
          <a:bodyPr/>
          <a:lstStyle/>
          <a:p>
            <a:fld id="{3FD12A9C-FFC4-49D3-9772-62A575F282BB}" type="datetime1">
              <a:rPr lang="en-IN" smtClean="0"/>
              <a:t>14-06-2021</a:t>
            </a:fld>
            <a:endParaRPr lang="en-IN"/>
          </a:p>
        </p:txBody>
      </p:sp>
      <p:sp>
        <p:nvSpPr>
          <p:cNvPr id="5" name="Footer Placeholder 4">
            <a:extLst>
              <a:ext uri="{FF2B5EF4-FFF2-40B4-BE49-F238E27FC236}">
                <a16:creationId xmlns:a16="http://schemas.microsoft.com/office/drawing/2014/main" id="{35730307-F5ED-4114-ADF7-DDA03F894C5A}"/>
              </a:ext>
            </a:extLst>
          </p:cNvPr>
          <p:cNvSpPr>
            <a:spLocks noGrp="1"/>
          </p:cNvSpPr>
          <p:nvPr>
            <p:ph type="ftr" sz="quarter" idx="11"/>
          </p:nvPr>
        </p:nvSpPr>
        <p:spPr/>
        <p:txBody>
          <a:bodyPr/>
          <a:lstStyle/>
          <a:p>
            <a:r>
              <a:rPr lang="en-IN"/>
              <a:t>E1 277, CSA, IISc Bangalore</a:t>
            </a:r>
          </a:p>
        </p:txBody>
      </p:sp>
      <p:sp>
        <p:nvSpPr>
          <p:cNvPr id="6" name="Slide Number Placeholder 5">
            <a:extLst>
              <a:ext uri="{FF2B5EF4-FFF2-40B4-BE49-F238E27FC236}">
                <a16:creationId xmlns:a16="http://schemas.microsoft.com/office/drawing/2014/main" id="{86299B38-5E70-4697-B082-D93E74989FBD}"/>
              </a:ext>
            </a:extLst>
          </p:cNvPr>
          <p:cNvSpPr>
            <a:spLocks noGrp="1"/>
          </p:cNvSpPr>
          <p:nvPr>
            <p:ph type="sldNum" sz="quarter" idx="12"/>
          </p:nvPr>
        </p:nvSpPr>
        <p:spPr/>
        <p:txBody>
          <a:bodyPr/>
          <a:lstStyle/>
          <a:p>
            <a:fld id="{78118813-84B1-41F6-8FBF-7DC2DEB06BCF}" type="slidenum">
              <a:rPr lang="en-IN" smtClean="0"/>
              <a:t>‹#›</a:t>
            </a:fld>
            <a:endParaRPr lang="en-IN"/>
          </a:p>
        </p:txBody>
      </p:sp>
    </p:spTree>
    <p:extLst>
      <p:ext uri="{BB962C8B-B14F-4D97-AF65-F5344CB8AC3E}">
        <p14:creationId xmlns:p14="http://schemas.microsoft.com/office/powerpoint/2010/main" val="32051895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B78F6-86D6-4143-A965-562334EE46B4}"/>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3659A90D-397C-46CC-9088-CD2D7F77135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CD84D7F-46C1-4EF8-9A51-FCA86519C9FC}"/>
              </a:ext>
            </a:extLst>
          </p:cNvPr>
          <p:cNvSpPr>
            <a:spLocks noGrp="1"/>
          </p:cNvSpPr>
          <p:nvPr>
            <p:ph type="dt" sz="half" idx="10"/>
          </p:nvPr>
        </p:nvSpPr>
        <p:spPr/>
        <p:txBody>
          <a:bodyPr/>
          <a:lstStyle/>
          <a:p>
            <a:fld id="{4C702229-C981-4CE7-A3A1-973E7C87F467}" type="datetime1">
              <a:rPr lang="en-IN" smtClean="0"/>
              <a:t>14-06-2021</a:t>
            </a:fld>
            <a:endParaRPr lang="en-IN"/>
          </a:p>
        </p:txBody>
      </p:sp>
      <p:sp>
        <p:nvSpPr>
          <p:cNvPr id="5" name="Footer Placeholder 4">
            <a:extLst>
              <a:ext uri="{FF2B5EF4-FFF2-40B4-BE49-F238E27FC236}">
                <a16:creationId xmlns:a16="http://schemas.microsoft.com/office/drawing/2014/main" id="{3944BB1E-0EBF-4AC9-B9DE-B320ACB78C3D}"/>
              </a:ext>
            </a:extLst>
          </p:cNvPr>
          <p:cNvSpPr>
            <a:spLocks noGrp="1"/>
          </p:cNvSpPr>
          <p:nvPr>
            <p:ph type="ftr" sz="quarter" idx="11"/>
          </p:nvPr>
        </p:nvSpPr>
        <p:spPr/>
        <p:txBody>
          <a:bodyPr/>
          <a:lstStyle/>
          <a:p>
            <a:r>
              <a:rPr lang="en-IN"/>
              <a:t>E1 277, CSA, IISc Bangalore</a:t>
            </a:r>
          </a:p>
        </p:txBody>
      </p:sp>
      <p:sp>
        <p:nvSpPr>
          <p:cNvPr id="6" name="Slide Number Placeholder 5">
            <a:extLst>
              <a:ext uri="{FF2B5EF4-FFF2-40B4-BE49-F238E27FC236}">
                <a16:creationId xmlns:a16="http://schemas.microsoft.com/office/drawing/2014/main" id="{4E2DD8E8-0EDE-47A1-80DF-83E26924EB5C}"/>
              </a:ext>
            </a:extLst>
          </p:cNvPr>
          <p:cNvSpPr>
            <a:spLocks noGrp="1"/>
          </p:cNvSpPr>
          <p:nvPr>
            <p:ph type="sldNum" sz="quarter" idx="12"/>
          </p:nvPr>
        </p:nvSpPr>
        <p:spPr/>
        <p:txBody>
          <a:bodyPr/>
          <a:lstStyle/>
          <a:p>
            <a:fld id="{78118813-84B1-41F6-8FBF-7DC2DEB06BCF}" type="slidenum">
              <a:rPr lang="en-IN" smtClean="0"/>
              <a:t>‹#›</a:t>
            </a:fld>
            <a:endParaRPr lang="en-IN"/>
          </a:p>
        </p:txBody>
      </p:sp>
    </p:spTree>
    <p:extLst>
      <p:ext uri="{BB962C8B-B14F-4D97-AF65-F5344CB8AC3E}">
        <p14:creationId xmlns:p14="http://schemas.microsoft.com/office/powerpoint/2010/main" val="5089939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1932AD4-5131-4025-BFF1-BDD79230867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5D20D84B-99C0-4D4C-BFC3-17B7B885700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B6D7D7D-3749-4112-B196-7363E03AB9CA}"/>
              </a:ext>
            </a:extLst>
          </p:cNvPr>
          <p:cNvSpPr>
            <a:spLocks noGrp="1"/>
          </p:cNvSpPr>
          <p:nvPr>
            <p:ph type="dt" sz="half" idx="10"/>
          </p:nvPr>
        </p:nvSpPr>
        <p:spPr/>
        <p:txBody>
          <a:bodyPr/>
          <a:lstStyle/>
          <a:p>
            <a:fld id="{67D2D5DC-FE6C-4CB9-AC76-5B52A7771E49}" type="datetime1">
              <a:rPr lang="en-IN" smtClean="0"/>
              <a:t>14-06-2021</a:t>
            </a:fld>
            <a:endParaRPr lang="en-IN"/>
          </a:p>
        </p:txBody>
      </p:sp>
      <p:sp>
        <p:nvSpPr>
          <p:cNvPr id="5" name="Footer Placeholder 4">
            <a:extLst>
              <a:ext uri="{FF2B5EF4-FFF2-40B4-BE49-F238E27FC236}">
                <a16:creationId xmlns:a16="http://schemas.microsoft.com/office/drawing/2014/main" id="{F461DFFD-3479-41FE-8C6A-24977BE49D17}"/>
              </a:ext>
            </a:extLst>
          </p:cNvPr>
          <p:cNvSpPr>
            <a:spLocks noGrp="1"/>
          </p:cNvSpPr>
          <p:nvPr>
            <p:ph type="ftr" sz="quarter" idx="11"/>
          </p:nvPr>
        </p:nvSpPr>
        <p:spPr/>
        <p:txBody>
          <a:bodyPr/>
          <a:lstStyle/>
          <a:p>
            <a:r>
              <a:rPr lang="en-IN"/>
              <a:t>E1 277, CSA, IISc Bangalore</a:t>
            </a:r>
          </a:p>
        </p:txBody>
      </p:sp>
      <p:sp>
        <p:nvSpPr>
          <p:cNvPr id="6" name="Slide Number Placeholder 5">
            <a:extLst>
              <a:ext uri="{FF2B5EF4-FFF2-40B4-BE49-F238E27FC236}">
                <a16:creationId xmlns:a16="http://schemas.microsoft.com/office/drawing/2014/main" id="{A7072981-AD4D-4082-88DC-180556D2BD71}"/>
              </a:ext>
            </a:extLst>
          </p:cNvPr>
          <p:cNvSpPr>
            <a:spLocks noGrp="1"/>
          </p:cNvSpPr>
          <p:nvPr>
            <p:ph type="sldNum" sz="quarter" idx="12"/>
          </p:nvPr>
        </p:nvSpPr>
        <p:spPr/>
        <p:txBody>
          <a:bodyPr/>
          <a:lstStyle/>
          <a:p>
            <a:fld id="{78118813-84B1-41F6-8FBF-7DC2DEB06BCF}" type="slidenum">
              <a:rPr lang="en-IN" smtClean="0"/>
              <a:t>‹#›</a:t>
            </a:fld>
            <a:endParaRPr lang="en-IN"/>
          </a:p>
        </p:txBody>
      </p:sp>
    </p:spTree>
    <p:extLst>
      <p:ext uri="{BB962C8B-B14F-4D97-AF65-F5344CB8AC3E}">
        <p14:creationId xmlns:p14="http://schemas.microsoft.com/office/powerpoint/2010/main" val="17941833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17BF5C-1BA5-4EF1-A52B-0DC9FCACD30B}"/>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1526C9A9-8C34-45C8-AA66-0991EE4242A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EDAE1EF-F8A4-40E6-8DFF-24AC1C0271DA}"/>
              </a:ext>
            </a:extLst>
          </p:cNvPr>
          <p:cNvSpPr>
            <a:spLocks noGrp="1"/>
          </p:cNvSpPr>
          <p:nvPr>
            <p:ph type="dt" sz="half" idx="10"/>
          </p:nvPr>
        </p:nvSpPr>
        <p:spPr/>
        <p:txBody>
          <a:bodyPr/>
          <a:lstStyle/>
          <a:p>
            <a:fld id="{051BA317-CCC1-420D-9131-345BD8A118DD}" type="datetime1">
              <a:rPr lang="en-IN" smtClean="0"/>
              <a:t>14-06-2021</a:t>
            </a:fld>
            <a:endParaRPr lang="en-IN"/>
          </a:p>
        </p:txBody>
      </p:sp>
      <p:sp>
        <p:nvSpPr>
          <p:cNvPr id="5" name="Footer Placeholder 4">
            <a:extLst>
              <a:ext uri="{FF2B5EF4-FFF2-40B4-BE49-F238E27FC236}">
                <a16:creationId xmlns:a16="http://schemas.microsoft.com/office/drawing/2014/main" id="{A80E394B-F77F-47AB-A24D-6E41D479DA0F}"/>
              </a:ext>
            </a:extLst>
          </p:cNvPr>
          <p:cNvSpPr>
            <a:spLocks noGrp="1"/>
          </p:cNvSpPr>
          <p:nvPr>
            <p:ph type="ftr" sz="quarter" idx="11"/>
          </p:nvPr>
        </p:nvSpPr>
        <p:spPr/>
        <p:txBody>
          <a:bodyPr/>
          <a:lstStyle/>
          <a:p>
            <a:r>
              <a:rPr lang="en-IN"/>
              <a:t>E1 277, CSA, IISc Bangalore</a:t>
            </a:r>
          </a:p>
        </p:txBody>
      </p:sp>
      <p:sp>
        <p:nvSpPr>
          <p:cNvPr id="6" name="Slide Number Placeholder 5">
            <a:extLst>
              <a:ext uri="{FF2B5EF4-FFF2-40B4-BE49-F238E27FC236}">
                <a16:creationId xmlns:a16="http://schemas.microsoft.com/office/drawing/2014/main" id="{EF22967D-998B-4CF5-AE98-362946DF7155}"/>
              </a:ext>
            </a:extLst>
          </p:cNvPr>
          <p:cNvSpPr>
            <a:spLocks noGrp="1"/>
          </p:cNvSpPr>
          <p:nvPr>
            <p:ph type="sldNum" sz="quarter" idx="12"/>
          </p:nvPr>
        </p:nvSpPr>
        <p:spPr/>
        <p:txBody>
          <a:bodyPr/>
          <a:lstStyle/>
          <a:p>
            <a:fld id="{78118813-84B1-41F6-8FBF-7DC2DEB06BCF}" type="slidenum">
              <a:rPr lang="en-IN" smtClean="0"/>
              <a:t>‹#›</a:t>
            </a:fld>
            <a:endParaRPr lang="en-IN"/>
          </a:p>
        </p:txBody>
      </p:sp>
    </p:spTree>
    <p:extLst>
      <p:ext uri="{BB962C8B-B14F-4D97-AF65-F5344CB8AC3E}">
        <p14:creationId xmlns:p14="http://schemas.microsoft.com/office/powerpoint/2010/main" val="39615196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E0A9FF-888C-4365-B441-39D35C1597C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AEE46050-9CDB-41EB-B737-3D9D4361742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286F383-502C-4992-B407-ED174A31C6DD}"/>
              </a:ext>
            </a:extLst>
          </p:cNvPr>
          <p:cNvSpPr>
            <a:spLocks noGrp="1"/>
          </p:cNvSpPr>
          <p:nvPr>
            <p:ph type="dt" sz="half" idx="10"/>
          </p:nvPr>
        </p:nvSpPr>
        <p:spPr/>
        <p:txBody>
          <a:bodyPr/>
          <a:lstStyle/>
          <a:p>
            <a:fld id="{2D73C061-F5D9-4B38-8FF8-E4F4F65B9926}" type="datetime1">
              <a:rPr lang="en-IN" smtClean="0"/>
              <a:t>14-06-2021</a:t>
            </a:fld>
            <a:endParaRPr lang="en-IN"/>
          </a:p>
        </p:txBody>
      </p:sp>
      <p:sp>
        <p:nvSpPr>
          <p:cNvPr id="5" name="Footer Placeholder 4">
            <a:extLst>
              <a:ext uri="{FF2B5EF4-FFF2-40B4-BE49-F238E27FC236}">
                <a16:creationId xmlns:a16="http://schemas.microsoft.com/office/drawing/2014/main" id="{87ADF31C-E067-412B-BFE6-1F6E56CA00DE}"/>
              </a:ext>
            </a:extLst>
          </p:cNvPr>
          <p:cNvSpPr>
            <a:spLocks noGrp="1"/>
          </p:cNvSpPr>
          <p:nvPr>
            <p:ph type="ftr" sz="quarter" idx="11"/>
          </p:nvPr>
        </p:nvSpPr>
        <p:spPr/>
        <p:txBody>
          <a:bodyPr/>
          <a:lstStyle/>
          <a:p>
            <a:r>
              <a:rPr lang="en-IN"/>
              <a:t>E1 277, CSA, IISc Bangalore</a:t>
            </a:r>
          </a:p>
        </p:txBody>
      </p:sp>
      <p:sp>
        <p:nvSpPr>
          <p:cNvPr id="6" name="Slide Number Placeholder 5">
            <a:extLst>
              <a:ext uri="{FF2B5EF4-FFF2-40B4-BE49-F238E27FC236}">
                <a16:creationId xmlns:a16="http://schemas.microsoft.com/office/drawing/2014/main" id="{9DF7B9D9-BE23-4AEB-9928-A81F9AE4B908}"/>
              </a:ext>
            </a:extLst>
          </p:cNvPr>
          <p:cNvSpPr>
            <a:spLocks noGrp="1"/>
          </p:cNvSpPr>
          <p:nvPr>
            <p:ph type="sldNum" sz="quarter" idx="12"/>
          </p:nvPr>
        </p:nvSpPr>
        <p:spPr/>
        <p:txBody>
          <a:bodyPr/>
          <a:lstStyle/>
          <a:p>
            <a:fld id="{78118813-84B1-41F6-8FBF-7DC2DEB06BCF}" type="slidenum">
              <a:rPr lang="en-IN" smtClean="0"/>
              <a:t>‹#›</a:t>
            </a:fld>
            <a:endParaRPr lang="en-IN"/>
          </a:p>
        </p:txBody>
      </p:sp>
    </p:spTree>
    <p:extLst>
      <p:ext uri="{BB962C8B-B14F-4D97-AF65-F5344CB8AC3E}">
        <p14:creationId xmlns:p14="http://schemas.microsoft.com/office/powerpoint/2010/main" val="36875551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731641-8D48-4FE3-BD65-B82F7A1EBE26}"/>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97145B7-0A86-4851-93BD-19310D32A5B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ED555909-7659-4893-A984-C6ECE4B2150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99899CA-4DFA-45D2-AFD7-993C3D393DB2}"/>
              </a:ext>
            </a:extLst>
          </p:cNvPr>
          <p:cNvSpPr>
            <a:spLocks noGrp="1"/>
          </p:cNvSpPr>
          <p:nvPr>
            <p:ph type="dt" sz="half" idx="10"/>
          </p:nvPr>
        </p:nvSpPr>
        <p:spPr/>
        <p:txBody>
          <a:bodyPr/>
          <a:lstStyle/>
          <a:p>
            <a:fld id="{349D0E4F-2B6E-41DE-BD71-5E406E4D3E0C}" type="datetime1">
              <a:rPr lang="en-IN" smtClean="0"/>
              <a:t>14-06-2021</a:t>
            </a:fld>
            <a:endParaRPr lang="en-IN"/>
          </a:p>
        </p:txBody>
      </p:sp>
      <p:sp>
        <p:nvSpPr>
          <p:cNvPr id="6" name="Footer Placeholder 5">
            <a:extLst>
              <a:ext uri="{FF2B5EF4-FFF2-40B4-BE49-F238E27FC236}">
                <a16:creationId xmlns:a16="http://schemas.microsoft.com/office/drawing/2014/main" id="{A9A6FA8D-5737-4EBF-BB05-19AFA60DCF8E}"/>
              </a:ext>
            </a:extLst>
          </p:cNvPr>
          <p:cNvSpPr>
            <a:spLocks noGrp="1"/>
          </p:cNvSpPr>
          <p:nvPr>
            <p:ph type="ftr" sz="quarter" idx="11"/>
          </p:nvPr>
        </p:nvSpPr>
        <p:spPr/>
        <p:txBody>
          <a:bodyPr/>
          <a:lstStyle/>
          <a:p>
            <a:r>
              <a:rPr lang="en-IN"/>
              <a:t>E1 277, CSA, IISc Bangalore</a:t>
            </a:r>
          </a:p>
        </p:txBody>
      </p:sp>
      <p:sp>
        <p:nvSpPr>
          <p:cNvPr id="7" name="Slide Number Placeholder 6">
            <a:extLst>
              <a:ext uri="{FF2B5EF4-FFF2-40B4-BE49-F238E27FC236}">
                <a16:creationId xmlns:a16="http://schemas.microsoft.com/office/drawing/2014/main" id="{6B18762D-60F4-4EB7-AB64-C12BCBD4A045}"/>
              </a:ext>
            </a:extLst>
          </p:cNvPr>
          <p:cNvSpPr>
            <a:spLocks noGrp="1"/>
          </p:cNvSpPr>
          <p:nvPr>
            <p:ph type="sldNum" sz="quarter" idx="12"/>
          </p:nvPr>
        </p:nvSpPr>
        <p:spPr/>
        <p:txBody>
          <a:bodyPr/>
          <a:lstStyle/>
          <a:p>
            <a:fld id="{78118813-84B1-41F6-8FBF-7DC2DEB06BCF}" type="slidenum">
              <a:rPr lang="en-IN" smtClean="0"/>
              <a:t>‹#›</a:t>
            </a:fld>
            <a:endParaRPr lang="en-IN"/>
          </a:p>
        </p:txBody>
      </p:sp>
    </p:spTree>
    <p:extLst>
      <p:ext uri="{BB962C8B-B14F-4D97-AF65-F5344CB8AC3E}">
        <p14:creationId xmlns:p14="http://schemas.microsoft.com/office/powerpoint/2010/main" val="40227209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5C75DF-9582-4B97-AD1B-47896C8C21C9}"/>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87BD8597-D91F-4FE2-9C67-775FA0AE354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D2055E8-DC1B-408E-872D-6A6B954D415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BE807500-5F73-4268-B3FB-E51996FF65B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3F4E906-EA59-4C0F-9C57-DAD6D93C1B7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8E712645-283E-4717-9F6A-FF39F47DEEEA}"/>
              </a:ext>
            </a:extLst>
          </p:cNvPr>
          <p:cNvSpPr>
            <a:spLocks noGrp="1"/>
          </p:cNvSpPr>
          <p:nvPr>
            <p:ph type="dt" sz="half" idx="10"/>
          </p:nvPr>
        </p:nvSpPr>
        <p:spPr/>
        <p:txBody>
          <a:bodyPr/>
          <a:lstStyle/>
          <a:p>
            <a:fld id="{4592C30C-43A4-428E-881A-D4E146057F66}" type="datetime1">
              <a:rPr lang="en-IN" smtClean="0"/>
              <a:t>14-06-2021</a:t>
            </a:fld>
            <a:endParaRPr lang="en-IN"/>
          </a:p>
        </p:txBody>
      </p:sp>
      <p:sp>
        <p:nvSpPr>
          <p:cNvPr id="8" name="Footer Placeholder 7">
            <a:extLst>
              <a:ext uri="{FF2B5EF4-FFF2-40B4-BE49-F238E27FC236}">
                <a16:creationId xmlns:a16="http://schemas.microsoft.com/office/drawing/2014/main" id="{8DFEA8D4-E116-47BC-84D5-45B0515A3CB8}"/>
              </a:ext>
            </a:extLst>
          </p:cNvPr>
          <p:cNvSpPr>
            <a:spLocks noGrp="1"/>
          </p:cNvSpPr>
          <p:nvPr>
            <p:ph type="ftr" sz="quarter" idx="11"/>
          </p:nvPr>
        </p:nvSpPr>
        <p:spPr/>
        <p:txBody>
          <a:bodyPr/>
          <a:lstStyle/>
          <a:p>
            <a:r>
              <a:rPr lang="en-IN"/>
              <a:t>E1 277, CSA, IISc Bangalore</a:t>
            </a:r>
          </a:p>
        </p:txBody>
      </p:sp>
      <p:sp>
        <p:nvSpPr>
          <p:cNvPr id="9" name="Slide Number Placeholder 8">
            <a:extLst>
              <a:ext uri="{FF2B5EF4-FFF2-40B4-BE49-F238E27FC236}">
                <a16:creationId xmlns:a16="http://schemas.microsoft.com/office/drawing/2014/main" id="{281C8440-53DA-4CAB-BEF4-E73FA79673AD}"/>
              </a:ext>
            </a:extLst>
          </p:cNvPr>
          <p:cNvSpPr>
            <a:spLocks noGrp="1"/>
          </p:cNvSpPr>
          <p:nvPr>
            <p:ph type="sldNum" sz="quarter" idx="12"/>
          </p:nvPr>
        </p:nvSpPr>
        <p:spPr/>
        <p:txBody>
          <a:bodyPr/>
          <a:lstStyle/>
          <a:p>
            <a:fld id="{78118813-84B1-41F6-8FBF-7DC2DEB06BCF}" type="slidenum">
              <a:rPr lang="en-IN" smtClean="0"/>
              <a:t>‹#›</a:t>
            </a:fld>
            <a:endParaRPr lang="en-IN"/>
          </a:p>
        </p:txBody>
      </p:sp>
    </p:spTree>
    <p:extLst>
      <p:ext uri="{BB962C8B-B14F-4D97-AF65-F5344CB8AC3E}">
        <p14:creationId xmlns:p14="http://schemas.microsoft.com/office/powerpoint/2010/main" val="21198784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6AA689-68FC-4C7C-96F3-A99706ECB6FC}"/>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B992D53D-A6A3-4825-A2CF-255F8A3EAFCF}"/>
              </a:ext>
            </a:extLst>
          </p:cNvPr>
          <p:cNvSpPr>
            <a:spLocks noGrp="1"/>
          </p:cNvSpPr>
          <p:nvPr>
            <p:ph type="dt" sz="half" idx="10"/>
          </p:nvPr>
        </p:nvSpPr>
        <p:spPr/>
        <p:txBody>
          <a:bodyPr/>
          <a:lstStyle/>
          <a:p>
            <a:fld id="{1EB14595-852A-4450-A49F-D01B24FF8CDD}" type="datetime1">
              <a:rPr lang="en-IN" smtClean="0"/>
              <a:t>14-06-2021</a:t>
            </a:fld>
            <a:endParaRPr lang="en-IN"/>
          </a:p>
        </p:txBody>
      </p:sp>
      <p:sp>
        <p:nvSpPr>
          <p:cNvPr id="4" name="Footer Placeholder 3">
            <a:extLst>
              <a:ext uri="{FF2B5EF4-FFF2-40B4-BE49-F238E27FC236}">
                <a16:creationId xmlns:a16="http://schemas.microsoft.com/office/drawing/2014/main" id="{21F79746-6FE9-496F-8784-8C52C0E16CC8}"/>
              </a:ext>
            </a:extLst>
          </p:cNvPr>
          <p:cNvSpPr>
            <a:spLocks noGrp="1"/>
          </p:cNvSpPr>
          <p:nvPr>
            <p:ph type="ftr" sz="quarter" idx="11"/>
          </p:nvPr>
        </p:nvSpPr>
        <p:spPr/>
        <p:txBody>
          <a:bodyPr/>
          <a:lstStyle/>
          <a:p>
            <a:r>
              <a:rPr lang="en-IN"/>
              <a:t>E1 277, CSA, IISc Bangalore</a:t>
            </a:r>
          </a:p>
        </p:txBody>
      </p:sp>
      <p:sp>
        <p:nvSpPr>
          <p:cNvPr id="5" name="Slide Number Placeholder 4">
            <a:extLst>
              <a:ext uri="{FF2B5EF4-FFF2-40B4-BE49-F238E27FC236}">
                <a16:creationId xmlns:a16="http://schemas.microsoft.com/office/drawing/2014/main" id="{BD1FE596-A19B-4EA5-A7A5-555337A63CE3}"/>
              </a:ext>
            </a:extLst>
          </p:cNvPr>
          <p:cNvSpPr>
            <a:spLocks noGrp="1"/>
          </p:cNvSpPr>
          <p:nvPr>
            <p:ph type="sldNum" sz="quarter" idx="12"/>
          </p:nvPr>
        </p:nvSpPr>
        <p:spPr/>
        <p:txBody>
          <a:bodyPr/>
          <a:lstStyle/>
          <a:p>
            <a:fld id="{78118813-84B1-41F6-8FBF-7DC2DEB06BCF}" type="slidenum">
              <a:rPr lang="en-IN" smtClean="0"/>
              <a:t>‹#›</a:t>
            </a:fld>
            <a:endParaRPr lang="en-IN"/>
          </a:p>
        </p:txBody>
      </p:sp>
    </p:spTree>
    <p:extLst>
      <p:ext uri="{BB962C8B-B14F-4D97-AF65-F5344CB8AC3E}">
        <p14:creationId xmlns:p14="http://schemas.microsoft.com/office/powerpoint/2010/main" val="9084065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68004F2-A328-4ED6-858F-6886B2126E88}"/>
              </a:ext>
            </a:extLst>
          </p:cNvPr>
          <p:cNvSpPr>
            <a:spLocks noGrp="1"/>
          </p:cNvSpPr>
          <p:nvPr>
            <p:ph type="dt" sz="half" idx="10"/>
          </p:nvPr>
        </p:nvSpPr>
        <p:spPr/>
        <p:txBody>
          <a:bodyPr/>
          <a:lstStyle/>
          <a:p>
            <a:fld id="{77EDF98F-26F8-4B6C-A70C-CCD4360AABD0}" type="datetime1">
              <a:rPr lang="en-IN" smtClean="0"/>
              <a:t>14-06-2021</a:t>
            </a:fld>
            <a:endParaRPr lang="en-IN"/>
          </a:p>
        </p:txBody>
      </p:sp>
      <p:sp>
        <p:nvSpPr>
          <p:cNvPr id="3" name="Footer Placeholder 2">
            <a:extLst>
              <a:ext uri="{FF2B5EF4-FFF2-40B4-BE49-F238E27FC236}">
                <a16:creationId xmlns:a16="http://schemas.microsoft.com/office/drawing/2014/main" id="{FD7F3C31-25D4-44A3-A704-AB90BE05C449}"/>
              </a:ext>
            </a:extLst>
          </p:cNvPr>
          <p:cNvSpPr>
            <a:spLocks noGrp="1"/>
          </p:cNvSpPr>
          <p:nvPr>
            <p:ph type="ftr" sz="quarter" idx="11"/>
          </p:nvPr>
        </p:nvSpPr>
        <p:spPr/>
        <p:txBody>
          <a:bodyPr/>
          <a:lstStyle/>
          <a:p>
            <a:r>
              <a:rPr lang="en-IN"/>
              <a:t>E1 277, CSA, IISc Bangalore</a:t>
            </a:r>
          </a:p>
        </p:txBody>
      </p:sp>
      <p:sp>
        <p:nvSpPr>
          <p:cNvPr id="4" name="Slide Number Placeholder 3">
            <a:extLst>
              <a:ext uri="{FF2B5EF4-FFF2-40B4-BE49-F238E27FC236}">
                <a16:creationId xmlns:a16="http://schemas.microsoft.com/office/drawing/2014/main" id="{6C4D62EE-2C25-487A-A6D1-995FF72891B0}"/>
              </a:ext>
            </a:extLst>
          </p:cNvPr>
          <p:cNvSpPr>
            <a:spLocks noGrp="1"/>
          </p:cNvSpPr>
          <p:nvPr>
            <p:ph type="sldNum" sz="quarter" idx="12"/>
          </p:nvPr>
        </p:nvSpPr>
        <p:spPr/>
        <p:txBody>
          <a:bodyPr/>
          <a:lstStyle/>
          <a:p>
            <a:fld id="{78118813-84B1-41F6-8FBF-7DC2DEB06BCF}" type="slidenum">
              <a:rPr lang="en-IN" smtClean="0"/>
              <a:t>‹#›</a:t>
            </a:fld>
            <a:endParaRPr lang="en-IN"/>
          </a:p>
        </p:txBody>
      </p:sp>
    </p:spTree>
    <p:extLst>
      <p:ext uri="{BB962C8B-B14F-4D97-AF65-F5344CB8AC3E}">
        <p14:creationId xmlns:p14="http://schemas.microsoft.com/office/powerpoint/2010/main" val="36349437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3F6901-3749-4163-A74F-96ACCDCF292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014A3BBA-F311-4537-8D00-750B1EB3024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6F3F80FD-9978-4B52-9F6D-7ED1E22D5F5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7EA49E1-69A6-4516-BFC4-2F48526B9C48}"/>
              </a:ext>
            </a:extLst>
          </p:cNvPr>
          <p:cNvSpPr>
            <a:spLocks noGrp="1"/>
          </p:cNvSpPr>
          <p:nvPr>
            <p:ph type="dt" sz="half" idx="10"/>
          </p:nvPr>
        </p:nvSpPr>
        <p:spPr/>
        <p:txBody>
          <a:bodyPr/>
          <a:lstStyle/>
          <a:p>
            <a:fld id="{48354F1A-B3BC-4E8C-AA13-B11D0BDD0097}" type="datetime1">
              <a:rPr lang="en-IN" smtClean="0"/>
              <a:t>14-06-2021</a:t>
            </a:fld>
            <a:endParaRPr lang="en-IN"/>
          </a:p>
        </p:txBody>
      </p:sp>
      <p:sp>
        <p:nvSpPr>
          <p:cNvPr id="6" name="Footer Placeholder 5">
            <a:extLst>
              <a:ext uri="{FF2B5EF4-FFF2-40B4-BE49-F238E27FC236}">
                <a16:creationId xmlns:a16="http://schemas.microsoft.com/office/drawing/2014/main" id="{34B65331-214F-409E-8CFA-A0BAE02999E7}"/>
              </a:ext>
            </a:extLst>
          </p:cNvPr>
          <p:cNvSpPr>
            <a:spLocks noGrp="1"/>
          </p:cNvSpPr>
          <p:nvPr>
            <p:ph type="ftr" sz="quarter" idx="11"/>
          </p:nvPr>
        </p:nvSpPr>
        <p:spPr/>
        <p:txBody>
          <a:bodyPr/>
          <a:lstStyle/>
          <a:p>
            <a:r>
              <a:rPr lang="en-IN"/>
              <a:t>E1 277, CSA, IISc Bangalore</a:t>
            </a:r>
          </a:p>
        </p:txBody>
      </p:sp>
      <p:sp>
        <p:nvSpPr>
          <p:cNvPr id="7" name="Slide Number Placeholder 6">
            <a:extLst>
              <a:ext uri="{FF2B5EF4-FFF2-40B4-BE49-F238E27FC236}">
                <a16:creationId xmlns:a16="http://schemas.microsoft.com/office/drawing/2014/main" id="{7215C826-7CFB-4F82-93F7-BFB1BEB905D2}"/>
              </a:ext>
            </a:extLst>
          </p:cNvPr>
          <p:cNvSpPr>
            <a:spLocks noGrp="1"/>
          </p:cNvSpPr>
          <p:nvPr>
            <p:ph type="sldNum" sz="quarter" idx="12"/>
          </p:nvPr>
        </p:nvSpPr>
        <p:spPr/>
        <p:txBody>
          <a:bodyPr/>
          <a:lstStyle/>
          <a:p>
            <a:fld id="{78118813-84B1-41F6-8FBF-7DC2DEB06BCF}" type="slidenum">
              <a:rPr lang="en-IN" smtClean="0"/>
              <a:t>‹#›</a:t>
            </a:fld>
            <a:endParaRPr lang="en-IN"/>
          </a:p>
        </p:txBody>
      </p:sp>
    </p:spTree>
    <p:extLst>
      <p:ext uri="{BB962C8B-B14F-4D97-AF65-F5344CB8AC3E}">
        <p14:creationId xmlns:p14="http://schemas.microsoft.com/office/powerpoint/2010/main" val="33738456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422B6-4411-4BAC-A70B-A0A59E879C7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A806DDC4-5CC8-44FC-9985-2592FAA4A0C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12F1A559-DD1A-48C8-BA05-F16A15BEC10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699C6E8-F7A7-4CCC-B91B-C3D8EC35778E}"/>
              </a:ext>
            </a:extLst>
          </p:cNvPr>
          <p:cNvSpPr>
            <a:spLocks noGrp="1"/>
          </p:cNvSpPr>
          <p:nvPr>
            <p:ph type="dt" sz="half" idx="10"/>
          </p:nvPr>
        </p:nvSpPr>
        <p:spPr/>
        <p:txBody>
          <a:bodyPr/>
          <a:lstStyle/>
          <a:p>
            <a:fld id="{F9DC3DE9-A4AF-4C2F-B056-56EE70E5009C}" type="datetime1">
              <a:rPr lang="en-IN" smtClean="0"/>
              <a:t>14-06-2021</a:t>
            </a:fld>
            <a:endParaRPr lang="en-IN"/>
          </a:p>
        </p:txBody>
      </p:sp>
      <p:sp>
        <p:nvSpPr>
          <p:cNvPr id="6" name="Footer Placeholder 5">
            <a:extLst>
              <a:ext uri="{FF2B5EF4-FFF2-40B4-BE49-F238E27FC236}">
                <a16:creationId xmlns:a16="http://schemas.microsoft.com/office/drawing/2014/main" id="{FB4EF3BC-7031-493B-B973-2AB312BE28A4}"/>
              </a:ext>
            </a:extLst>
          </p:cNvPr>
          <p:cNvSpPr>
            <a:spLocks noGrp="1"/>
          </p:cNvSpPr>
          <p:nvPr>
            <p:ph type="ftr" sz="quarter" idx="11"/>
          </p:nvPr>
        </p:nvSpPr>
        <p:spPr/>
        <p:txBody>
          <a:bodyPr/>
          <a:lstStyle/>
          <a:p>
            <a:r>
              <a:rPr lang="en-IN"/>
              <a:t>E1 277, CSA, IISc Bangalore</a:t>
            </a:r>
          </a:p>
        </p:txBody>
      </p:sp>
      <p:sp>
        <p:nvSpPr>
          <p:cNvPr id="7" name="Slide Number Placeholder 6">
            <a:extLst>
              <a:ext uri="{FF2B5EF4-FFF2-40B4-BE49-F238E27FC236}">
                <a16:creationId xmlns:a16="http://schemas.microsoft.com/office/drawing/2014/main" id="{A5D132A7-0DC5-4ECB-ADF1-07979675E1F5}"/>
              </a:ext>
            </a:extLst>
          </p:cNvPr>
          <p:cNvSpPr>
            <a:spLocks noGrp="1"/>
          </p:cNvSpPr>
          <p:nvPr>
            <p:ph type="sldNum" sz="quarter" idx="12"/>
          </p:nvPr>
        </p:nvSpPr>
        <p:spPr/>
        <p:txBody>
          <a:bodyPr/>
          <a:lstStyle/>
          <a:p>
            <a:fld id="{78118813-84B1-41F6-8FBF-7DC2DEB06BCF}" type="slidenum">
              <a:rPr lang="en-IN" smtClean="0"/>
              <a:t>‹#›</a:t>
            </a:fld>
            <a:endParaRPr lang="en-IN"/>
          </a:p>
        </p:txBody>
      </p:sp>
    </p:spTree>
    <p:extLst>
      <p:ext uri="{BB962C8B-B14F-4D97-AF65-F5344CB8AC3E}">
        <p14:creationId xmlns:p14="http://schemas.microsoft.com/office/powerpoint/2010/main" val="25653307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B030D2F-BBAF-428F-808B-E56246D607E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BCB125E9-B300-4D2A-8AE7-78C33B491A6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3130FB1-EC92-4919-B4CA-F8E47323116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74D8279-6EDD-4174-82A0-7E5E16F3F1CA}" type="datetime1">
              <a:rPr lang="en-IN" smtClean="0"/>
              <a:t>14-06-2021</a:t>
            </a:fld>
            <a:endParaRPr lang="en-IN"/>
          </a:p>
        </p:txBody>
      </p:sp>
      <p:sp>
        <p:nvSpPr>
          <p:cNvPr id="5" name="Footer Placeholder 4">
            <a:extLst>
              <a:ext uri="{FF2B5EF4-FFF2-40B4-BE49-F238E27FC236}">
                <a16:creationId xmlns:a16="http://schemas.microsoft.com/office/drawing/2014/main" id="{51F4AD05-78C9-4656-B95D-73FDDE17773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a:t>E1 277, CSA, IISc Bangalore</a:t>
            </a:r>
          </a:p>
        </p:txBody>
      </p:sp>
      <p:sp>
        <p:nvSpPr>
          <p:cNvPr id="6" name="Slide Number Placeholder 5">
            <a:extLst>
              <a:ext uri="{FF2B5EF4-FFF2-40B4-BE49-F238E27FC236}">
                <a16:creationId xmlns:a16="http://schemas.microsoft.com/office/drawing/2014/main" id="{7FADA649-5263-4D3D-A436-7709A714C37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8118813-84B1-41F6-8FBF-7DC2DEB06BCF}" type="slidenum">
              <a:rPr lang="en-IN" smtClean="0"/>
              <a:t>‹#›</a:t>
            </a:fld>
            <a:endParaRPr lang="en-IN"/>
          </a:p>
        </p:txBody>
      </p:sp>
    </p:spTree>
    <p:extLst>
      <p:ext uri="{BB962C8B-B14F-4D97-AF65-F5344CB8AC3E}">
        <p14:creationId xmlns:p14="http://schemas.microsoft.com/office/powerpoint/2010/main" val="307759074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gif"/><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xml"/><Relationship Id="rId5" Type="http://schemas.openxmlformats.org/officeDocument/2006/relationships/image" Target="../media/image4.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4.xml"/><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8294908-8B00-4F58-BBBA-20F71A40AA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4364C879-1404-4203-8E9D-CC5DE0A621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82782" y="-1386168"/>
            <a:ext cx="2424873" cy="3611191"/>
          </a:xfrm>
          <a:custGeom>
            <a:avLst/>
            <a:gdLst>
              <a:gd name="connsiteX0" fmla="*/ 0 w 2424873"/>
              <a:gd name="connsiteY0" fmla="*/ 2424874 h 3611191"/>
              <a:gd name="connsiteX1" fmla="*/ 2424873 w 2424873"/>
              <a:gd name="connsiteY1" fmla="*/ 0 h 3611191"/>
              <a:gd name="connsiteX2" fmla="*/ 2424873 w 2424873"/>
              <a:gd name="connsiteY2" fmla="*/ 3611191 h 3611191"/>
              <a:gd name="connsiteX3" fmla="*/ 1186317 w 2424873"/>
              <a:gd name="connsiteY3" fmla="*/ 3611191 h 3611191"/>
            </a:gdLst>
            <a:ahLst/>
            <a:cxnLst>
              <a:cxn ang="0">
                <a:pos x="connsiteX0" y="connsiteY0"/>
              </a:cxn>
              <a:cxn ang="0">
                <a:pos x="connsiteX1" y="connsiteY1"/>
              </a:cxn>
              <a:cxn ang="0">
                <a:pos x="connsiteX2" y="connsiteY2"/>
              </a:cxn>
              <a:cxn ang="0">
                <a:pos x="connsiteX3" y="connsiteY3"/>
              </a:cxn>
            </a:cxnLst>
            <a:rect l="l" t="t" r="r" b="b"/>
            <a:pathLst>
              <a:path w="2424873" h="3611191">
                <a:moveTo>
                  <a:pt x="0" y="2424874"/>
                </a:moveTo>
                <a:lnTo>
                  <a:pt x="2424873" y="0"/>
                </a:lnTo>
                <a:lnTo>
                  <a:pt x="2424873" y="3611191"/>
                </a:lnTo>
                <a:lnTo>
                  <a:pt x="1186317" y="3611191"/>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84617302-4B0D-4351-A6BB-6F0930D943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571000" y="-338582"/>
            <a:ext cx="1635955" cy="1635955"/>
          </a:xfrm>
          <a:custGeom>
            <a:avLst/>
            <a:gdLst>
              <a:gd name="connsiteX0" fmla="*/ 0 w 1635955"/>
              <a:gd name="connsiteY0" fmla="*/ 957987 h 1635955"/>
              <a:gd name="connsiteX1" fmla="*/ 957987 w 1635955"/>
              <a:gd name="connsiteY1" fmla="*/ 0 h 1635955"/>
              <a:gd name="connsiteX2" fmla="*/ 1635955 w 1635955"/>
              <a:gd name="connsiteY2" fmla="*/ 0 h 1635955"/>
              <a:gd name="connsiteX3" fmla="*/ 1635955 w 1635955"/>
              <a:gd name="connsiteY3" fmla="*/ 1635955 h 1635955"/>
              <a:gd name="connsiteX4" fmla="*/ 0 w 1635955"/>
              <a:gd name="connsiteY4" fmla="*/ 1635955 h 16359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5955" h="1635955">
                <a:moveTo>
                  <a:pt x="0" y="957987"/>
                </a:moveTo>
                <a:lnTo>
                  <a:pt x="957987" y="0"/>
                </a:lnTo>
                <a:lnTo>
                  <a:pt x="1635955" y="0"/>
                </a:lnTo>
                <a:lnTo>
                  <a:pt x="1635955" y="1635955"/>
                </a:lnTo>
                <a:lnTo>
                  <a:pt x="0" y="1635955"/>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DA2C7802-C2E0-4218-8F89-8DD7CCD2CD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627985" y="-6588"/>
            <a:ext cx="4059393" cy="2548110"/>
          </a:xfrm>
          <a:custGeom>
            <a:avLst/>
            <a:gdLst>
              <a:gd name="connsiteX0" fmla="*/ 0 w 4059393"/>
              <a:gd name="connsiteY0" fmla="*/ 1511282 h 2548110"/>
              <a:gd name="connsiteX1" fmla="*/ 1511282 w 4059393"/>
              <a:gd name="connsiteY1" fmla="*/ 0 h 2548110"/>
              <a:gd name="connsiteX2" fmla="*/ 4059393 w 4059393"/>
              <a:gd name="connsiteY2" fmla="*/ 2548110 h 2548110"/>
              <a:gd name="connsiteX3" fmla="*/ 0 w 4059393"/>
              <a:gd name="connsiteY3" fmla="*/ 2548110 h 2548110"/>
            </a:gdLst>
            <a:ahLst/>
            <a:cxnLst>
              <a:cxn ang="0">
                <a:pos x="connsiteX0" y="connsiteY0"/>
              </a:cxn>
              <a:cxn ang="0">
                <a:pos x="connsiteX1" y="connsiteY1"/>
              </a:cxn>
              <a:cxn ang="0">
                <a:pos x="connsiteX2" y="connsiteY2"/>
              </a:cxn>
              <a:cxn ang="0">
                <a:pos x="connsiteX3" y="connsiteY3"/>
              </a:cxn>
            </a:cxnLst>
            <a:rect l="l" t="t" r="r" b="b"/>
            <a:pathLst>
              <a:path w="4059393" h="2548110">
                <a:moveTo>
                  <a:pt x="0" y="1511282"/>
                </a:moveTo>
                <a:lnTo>
                  <a:pt x="1511282" y="0"/>
                </a:lnTo>
                <a:lnTo>
                  <a:pt x="4059393" y="2548110"/>
                </a:lnTo>
                <a:lnTo>
                  <a:pt x="0" y="2548110"/>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A6D7111A-21E5-4EE9-8A78-10E5530F01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262924" y="1465780"/>
            <a:ext cx="1185708" cy="118570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A3969E80-A77B-49FC-9122-D89AFD5EE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9557" y="5198743"/>
            <a:ext cx="2444907" cy="2366116"/>
          </a:xfrm>
          <a:custGeom>
            <a:avLst/>
            <a:gdLst>
              <a:gd name="connsiteX0" fmla="*/ 0 w 2203753"/>
              <a:gd name="connsiteY0" fmla="*/ 0 h 2132734"/>
              <a:gd name="connsiteX1" fmla="*/ 2203753 w 2203753"/>
              <a:gd name="connsiteY1" fmla="*/ 0 h 2132734"/>
              <a:gd name="connsiteX2" fmla="*/ 2203753 w 2203753"/>
              <a:gd name="connsiteY2" fmla="*/ 576461 h 2132734"/>
              <a:gd name="connsiteX3" fmla="*/ 647480 w 2203753"/>
              <a:gd name="connsiteY3" fmla="*/ 2132734 h 2132734"/>
              <a:gd name="connsiteX4" fmla="*/ 0 w 2203753"/>
              <a:gd name="connsiteY4" fmla="*/ 1485255 h 2132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3753" h="2132734">
                <a:moveTo>
                  <a:pt x="0" y="0"/>
                </a:moveTo>
                <a:lnTo>
                  <a:pt x="2203753" y="0"/>
                </a:lnTo>
                <a:lnTo>
                  <a:pt x="2203753" y="576461"/>
                </a:lnTo>
                <a:lnTo>
                  <a:pt x="647480" y="2132734"/>
                </a:lnTo>
                <a:lnTo>
                  <a:pt x="0" y="1485255"/>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Rectangle 19">
            <a:extLst>
              <a:ext uri="{FF2B5EF4-FFF2-40B4-BE49-F238E27FC236}">
                <a16:creationId xmlns:a16="http://schemas.microsoft.com/office/drawing/2014/main" id="{1849CA57-76BD-4CF2-80BA-D7A46A01B7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769787" y="5439893"/>
            <a:ext cx="928467" cy="928467"/>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rgbClr val="FFFFFF"/>
              </a:solidFill>
              <a:effectLst>
                <a:outerShdw blurRad="38100" dist="38100" dir="2700000" algn="tl">
                  <a:srgbClr val="000000">
                    <a:alpha val="43137"/>
                  </a:srgbClr>
                </a:outerShdw>
              </a:effectLst>
            </a:endParaRPr>
          </a:p>
        </p:txBody>
      </p:sp>
      <p:sp>
        <p:nvSpPr>
          <p:cNvPr id="22" name="Freeform: Shape 21">
            <a:extLst>
              <a:ext uri="{FF2B5EF4-FFF2-40B4-BE49-F238E27FC236}">
                <a16:creationId xmlns:a16="http://schemas.microsoft.com/office/drawing/2014/main" id="{35E9085E-E730-4768-83D4-6CB7E98971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3401311" y="734311"/>
            <a:ext cx="5389379" cy="5389379"/>
          </a:xfrm>
          <a:custGeom>
            <a:avLst/>
            <a:gdLst>
              <a:gd name="connsiteX0" fmla="*/ 0 w 5389379"/>
              <a:gd name="connsiteY0" fmla="*/ 540040 h 5389379"/>
              <a:gd name="connsiteX1" fmla="*/ 540040 w 5389379"/>
              <a:gd name="connsiteY1" fmla="*/ 0 h 5389379"/>
              <a:gd name="connsiteX2" fmla="*/ 5389379 w 5389379"/>
              <a:gd name="connsiteY2" fmla="*/ 0 h 5389379"/>
              <a:gd name="connsiteX3" fmla="*/ 5389379 w 5389379"/>
              <a:gd name="connsiteY3" fmla="*/ 4838655 h 5389379"/>
              <a:gd name="connsiteX4" fmla="*/ 4838655 w 5389379"/>
              <a:gd name="connsiteY4" fmla="*/ 5389379 h 5389379"/>
              <a:gd name="connsiteX5" fmla="*/ 0 w 5389379"/>
              <a:gd name="connsiteY5" fmla="*/ 5389379 h 5389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89379" h="5389379">
                <a:moveTo>
                  <a:pt x="0" y="540040"/>
                </a:moveTo>
                <a:lnTo>
                  <a:pt x="540040" y="0"/>
                </a:lnTo>
                <a:lnTo>
                  <a:pt x="5389379" y="0"/>
                </a:lnTo>
                <a:lnTo>
                  <a:pt x="5389379" y="4838655"/>
                </a:lnTo>
                <a:lnTo>
                  <a:pt x="4838655" y="5389379"/>
                </a:lnTo>
                <a:lnTo>
                  <a:pt x="0" y="5389379"/>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Freeform: Shape 23">
            <a:extLst>
              <a:ext uri="{FF2B5EF4-FFF2-40B4-BE49-F238E27FC236}">
                <a16:creationId xmlns:a16="http://schemas.microsoft.com/office/drawing/2014/main" id="{973272FE-A474-4CAE-8CA2-BCC8B476C3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00283" y="33283"/>
            <a:ext cx="6791435" cy="6791435"/>
          </a:xfrm>
          <a:custGeom>
            <a:avLst/>
            <a:gdLst>
              <a:gd name="connsiteX0" fmla="*/ 1860938 w 6791435"/>
              <a:gd name="connsiteY0" fmla="*/ 81158 h 6791435"/>
              <a:gd name="connsiteX1" fmla="*/ 1942096 w 6791435"/>
              <a:gd name="connsiteY1" fmla="*/ 0 h 6791435"/>
              <a:gd name="connsiteX2" fmla="*/ 6791435 w 6791435"/>
              <a:gd name="connsiteY2" fmla="*/ 0 h 6791435"/>
              <a:gd name="connsiteX3" fmla="*/ 6791435 w 6791435"/>
              <a:gd name="connsiteY3" fmla="*/ 4838655 h 6791435"/>
              <a:gd name="connsiteX4" fmla="*/ 6710277 w 6791435"/>
              <a:gd name="connsiteY4" fmla="*/ 4919813 h 6791435"/>
              <a:gd name="connsiteX5" fmla="*/ 6710277 w 6791435"/>
              <a:gd name="connsiteY5" fmla="*/ 81158 h 6791435"/>
              <a:gd name="connsiteX6" fmla="*/ 0 w 6791435"/>
              <a:gd name="connsiteY6" fmla="*/ 1942096 h 6791435"/>
              <a:gd name="connsiteX7" fmla="*/ 81158 w 6791435"/>
              <a:gd name="connsiteY7" fmla="*/ 1860938 h 6791435"/>
              <a:gd name="connsiteX8" fmla="*/ 81158 w 6791435"/>
              <a:gd name="connsiteY8" fmla="*/ 6710277 h 6791435"/>
              <a:gd name="connsiteX9" fmla="*/ 4919813 w 6791435"/>
              <a:gd name="connsiteY9" fmla="*/ 6710277 h 6791435"/>
              <a:gd name="connsiteX10" fmla="*/ 4838655 w 6791435"/>
              <a:gd name="connsiteY10" fmla="*/ 6791435 h 6791435"/>
              <a:gd name="connsiteX11" fmla="*/ 0 w 6791435"/>
              <a:gd name="connsiteY11" fmla="*/ 6791435 h 6791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91435" h="6791435">
                <a:moveTo>
                  <a:pt x="1860938" y="81158"/>
                </a:moveTo>
                <a:lnTo>
                  <a:pt x="1942096" y="0"/>
                </a:lnTo>
                <a:lnTo>
                  <a:pt x="6791435" y="0"/>
                </a:lnTo>
                <a:lnTo>
                  <a:pt x="6791435" y="4838655"/>
                </a:lnTo>
                <a:lnTo>
                  <a:pt x="6710277" y="4919813"/>
                </a:lnTo>
                <a:lnTo>
                  <a:pt x="6710277" y="81158"/>
                </a:lnTo>
                <a:close/>
                <a:moveTo>
                  <a:pt x="0" y="1942096"/>
                </a:moveTo>
                <a:lnTo>
                  <a:pt x="81158" y="1860938"/>
                </a:lnTo>
                <a:lnTo>
                  <a:pt x="81158" y="6710277"/>
                </a:lnTo>
                <a:lnTo>
                  <a:pt x="4919813" y="6710277"/>
                </a:lnTo>
                <a:lnTo>
                  <a:pt x="4838655" y="6791435"/>
                </a:lnTo>
                <a:lnTo>
                  <a:pt x="0" y="6791435"/>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3" name="Subtitle 2">
            <a:extLst>
              <a:ext uri="{FF2B5EF4-FFF2-40B4-BE49-F238E27FC236}">
                <a16:creationId xmlns:a16="http://schemas.microsoft.com/office/drawing/2014/main" id="{B1F5C803-A2CD-4774-BB50-01A5F0AB609D}"/>
              </a:ext>
            </a:extLst>
          </p:cNvPr>
          <p:cNvSpPr>
            <a:spLocks noGrp="1"/>
          </p:cNvSpPr>
          <p:nvPr>
            <p:ph type="subTitle" idx="1"/>
          </p:nvPr>
        </p:nvSpPr>
        <p:spPr>
          <a:xfrm>
            <a:off x="4439633" y="4845734"/>
            <a:ext cx="3312734" cy="1141851"/>
          </a:xfrm>
          <a:noFill/>
        </p:spPr>
        <p:txBody>
          <a:bodyPr>
            <a:normAutofit lnSpcReduction="10000"/>
          </a:bodyPr>
          <a:lstStyle/>
          <a:p>
            <a:r>
              <a:rPr lang="en-US" sz="2000" dirty="0">
                <a:solidFill>
                  <a:srgbClr val="080808"/>
                </a:solidFill>
              </a:rPr>
              <a:t>Pratik </a:t>
            </a:r>
            <a:r>
              <a:rPr lang="en-US" sz="2000" dirty="0" err="1">
                <a:solidFill>
                  <a:srgbClr val="080808"/>
                </a:solidFill>
              </a:rPr>
              <a:t>Likhar</a:t>
            </a:r>
            <a:r>
              <a:rPr lang="en-US" sz="2000" dirty="0">
                <a:solidFill>
                  <a:srgbClr val="080808"/>
                </a:solidFill>
              </a:rPr>
              <a:t> – 16575</a:t>
            </a:r>
          </a:p>
          <a:p>
            <a:r>
              <a:rPr lang="en-US" sz="2000" dirty="0">
                <a:solidFill>
                  <a:srgbClr val="080808"/>
                </a:solidFill>
              </a:rPr>
              <a:t>Akhilesh Yadav - 17410</a:t>
            </a:r>
            <a:endParaRPr lang="en-IN" sz="2000" dirty="0">
              <a:solidFill>
                <a:srgbClr val="080808"/>
              </a:solidFill>
            </a:endParaRPr>
          </a:p>
          <a:p>
            <a:r>
              <a:rPr lang="en-US" sz="2000" dirty="0">
                <a:solidFill>
                  <a:srgbClr val="080808"/>
                </a:solidFill>
              </a:rPr>
              <a:t>Abhishek Ranjan – 18390</a:t>
            </a:r>
          </a:p>
        </p:txBody>
      </p:sp>
      <p:sp>
        <p:nvSpPr>
          <p:cNvPr id="2" name="Title 1">
            <a:extLst>
              <a:ext uri="{FF2B5EF4-FFF2-40B4-BE49-F238E27FC236}">
                <a16:creationId xmlns:a16="http://schemas.microsoft.com/office/drawing/2014/main" id="{EAE8C8EB-6193-4F02-A4AB-529858A55E42}"/>
              </a:ext>
            </a:extLst>
          </p:cNvPr>
          <p:cNvSpPr>
            <a:spLocks noGrp="1"/>
          </p:cNvSpPr>
          <p:nvPr>
            <p:ph type="ctrTitle"/>
          </p:nvPr>
        </p:nvSpPr>
        <p:spPr>
          <a:xfrm>
            <a:off x="2780778" y="2353641"/>
            <a:ext cx="6206580" cy="2150719"/>
          </a:xfrm>
          <a:noFill/>
        </p:spPr>
        <p:txBody>
          <a:bodyPr anchor="ctr">
            <a:normAutofit/>
          </a:bodyPr>
          <a:lstStyle/>
          <a:p>
            <a:r>
              <a:rPr lang="en-US" sz="3600" dirty="0">
                <a:solidFill>
                  <a:schemeClr val="accent1"/>
                </a:solidFill>
              </a:rPr>
              <a:t>E1-277 Reinforcement Learning</a:t>
            </a:r>
            <a:br>
              <a:rPr lang="en-US" sz="3600" dirty="0">
                <a:solidFill>
                  <a:schemeClr val="accent1"/>
                </a:solidFill>
              </a:rPr>
            </a:br>
            <a:br>
              <a:rPr lang="en-US" sz="3600" dirty="0">
                <a:solidFill>
                  <a:srgbClr val="080808"/>
                </a:solidFill>
              </a:rPr>
            </a:br>
            <a:r>
              <a:rPr lang="en-US" sz="3600" dirty="0">
                <a:solidFill>
                  <a:srgbClr val="080808"/>
                </a:solidFill>
              </a:rPr>
              <a:t>Safe RL in Constrained MDPs</a:t>
            </a:r>
            <a:endParaRPr lang="en-IN" sz="3600" dirty="0">
              <a:solidFill>
                <a:srgbClr val="080808"/>
              </a:solidFill>
            </a:endParaRPr>
          </a:p>
        </p:txBody>
      </p:sp>
      <p:sp>
        <p:nvSpPr>
          <p:cNvPr id="26" name="Freeform: Shape 25">
            <a:extLst>
              <a:ext uri="{FF2B5EF4-FFF2-40B4-BE49-F238E27FC236}">
                <a16:creationId xmlns:a16="http://schemas.microsoft.com/office/drawing/2014/main" id="{E07981EA-05A6-437C-88D7-B377B92B03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629823" y="5457591"/>
            <a:ext cx="2231794" cy="2568811"/>
          </a:xfrm>
          <a:custGeom>
            <a:avLst/>
            <a:gdLst>
              <a:gd name="connsiteX0" fmla="*/ 0 w 2940086"/>
              <a:gd name="connsiteY0" fmla="*/ 0 h 3384061"/>
              <a:gd name="connsiteX1" fmla="*/ 2496112 w 2940086"/>
              <a:gd name="connsiteY1" fmla="*/ 0 h 3384061"/>
              <a:gd name="connsiteX2" fmla="*/ 2940086 w 2940086"/>
              <a:gd name="connsiteY2" fmla="*/ 443975 h 3384061"/>
              <a:gd name="connsiteX3" fmla="*/ 0 w 2940086"/>
              <a:gd name="connsiteY3" fmla="*/ 3384061 h 3384061"/>
            </a:gdLst>
            <a:ahLst/>
            <a:cxnLst>
              <a:cxn ang="0">
                <a:pos x="connsiteX0" y="connsiteY0"/>
              </a:cxn>
              <a:cxn ang="0">
                <a:pos x="connsiteX1" y="connsiteY1"/>
              </a:cxn>
              <a:cxn ang="0">
                <a:pos x="connsiteX2" y="connsiteY2"/>
              </a:cxn>
              <a:cxn ang="0">
                <a:pos x="connsiteX3" y="connsiteY3"/>
              </a:cxn>
            </a:cxnLst>
            <a:rect l="l" t="t" r="r" b="b"/>
            <a:pathLst>
              <a:path w="2940086" h="3384061">
                <a:moveTo>
                  <a:pt x="0" y="0"/>
                </a:moveTo>
                <a:lnTo>
                  <a:pt x="2496112" y="0"/>
                </a:lnTo>
                <a:lnTo>
                  <a:pt x="2940086" y="443975"/>
                </a:lnTo>
                <a:lnTo>
                  <a:pt x="0" y="3384061"/>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Rectangle 27">
            <a:extLst>
              <a:ext uri="{FF2B5EF4-FFF2-40B4-BE49-F238E27FC236}">
                <a16:creationId xmlns:a16="http://schemas.microsoft.com/office/drawing/2014/main" id="{15E3C750-986E-4769-B1AE-49289FBEE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720059" y="5243545"/>
            <a:ext cx="959985" cy="959985"/>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22948636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0D00EA-DD7B-4FF4-B608-53054B0B8F70}"/>
              </a:ext>
            </a:extLst>
          </p:cNvPr>
          <p:cNvSpPr>
            <a:spLocks noGrp="1"/>
          </p:cNvSpPr>
          <p:nvPr>
            <p:ph type="title"/>
          </p:nvPr>
        </p:nvSpPr>
        <p:spPr>
          <a:xfrm>
            <a:off x="838200" y="365126"/>
            <a:ext cx="10515600" cy="1100420"/>
          </a:xfrm>
          <a:solidFill>
            <a:schemeClr val="accent2">
              <a:lumMod val="60000"/>
              <a:lumOff val="40000"/>
            </a:schemeClr>
          </a:solidFill>
        </p:spPr>
        <p:txBody>
          <a:bodyPr/>
          <a:lstStyle/>
          <a:p>
            <a:r>
              <a:rPr lang="en-US" dirty="0"/>
              <a:t>Experiment and Results</a:t>
            </a:r>
            <a:endParaRPr lang="en-IN"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8AA54B6-98BB-4679-8E43-5AEAFC14D6F7}"/>
                  </a:ext>
                </a:extLst>
              </p:cNvPr>
              <p:cNvSpPr>
                <a:spLocks noGrp="1"/>
              </p:cNvSpPr>
              <p:nvPr>
                <p:ph idx="1"/>
              </p:nvPr>
            </p:nvSpPr>
            <p:spPr/>
            <p:txBody>
              <a:bodyPr>
                <a:normAutofit/>
              </a:bodyPr>
              <a:lstStyle/>
              <a:p>
                <a:r>
                  <a:rPr lang="en-US" sz="2200" dirty="0"/>
                  <a:t>we evaluate the performance of SNO-MDP using </a:t>
                </a:r>
                <a:r>
                  <a:rPr lang="en-IN" sz="2200" dirty="0"/>
                  <a:t>a synthetic environment</a:t>
                </a:r>
                <a:r>
                  <a:rPr lang="en-US" sz="2200" dirty="0"/>
                  <a:t> for safe RL simulations named GP-SAFETY-GYM.</a:t>
                </a:r>
              </a:p>
              <a:p>
                <a:r>
                  <a:rPr lang="en-US" sz="2200" dirty="0"/>
                  <a:t>We considered a 20 × 20 square grid in which the reward and safety functions were randomly generated. The agent predicted the reward and safety functions by using different kernels on the basis of previous observations.</a:t>
                </a:r>
              </a:p>
              <a:p>
                <a:r>
                  <a:rPr lang="en-US" sz="2200" dirty="0"/>
                  <a:t>In this simulation, we allowed the agent to observe the reward and safety function values of the current state and </a:t>
                </a:r>
                <a:r>
                  <a:rPr lang="en-IN" sz="2200" b="0" i="0" dirty="0">
                    <a:effectLst/>
                  </a:rPr>
                  <a:t>neighbouring</a:t>
                </a:r>
                <a:r>
                  <a:rPr lang="en-US" sz="2200" dirty="0"/>
                  <a:t> states. </a:t>
                </a:r>
              </a:p>
              <a:p>
                <a:r>
                  <a:rPr lang="en-US" sz="2200" dirty="0"/>
                  <a:t>After trying many values for </a:t>
                </a:r>
                <a:r>
                  <a:rPr lang="el-GR" sz="2200" dirty="0"/>
                  <a:t>γ</a:t>
                </a:r>
                <a:r>
                  <a:rPr lang="en-US" sz="2200" dirty="0"/>
                  <a:t>, </a:t>
                </a:r>
                <a14:m>
                  <m:oMath xmlns:m="http://schemas.openxmlformats.org/officeDocument/2006/math">
                    <m:sSub>
                      <m:sSubPr>
                        <m:ctrlPr>
                          <a:rPr lang="el-GR" sz="2200" i="1" smtClean="0">
                            <a:latin typeface="Cambria Math" panose="02040503050406030204" pitchFamily="18" charset="0"/>
                          </a:rPr>
                        </m:ctrlPr>
                      </m:sSubPr>
                      <m:e>
                        <m:r>
                          <m:rPr>
                            <m:nor/>
                          </m:rPr>
                          <a:rPr lang="el-GR" sz="2200" dirty="0" smtClean="0"/>
                          <m:t>α</m:t>
                        </m:r>
                      </m:e>
                      <m:sub>
                        <m:r>
                          <a:rPr lang="en-US" sz="2200" b="0" i="1" smtClean="0">
                            <a:latin typeface="Cambria Math" panose="02040503050406030204" pitchFamily="18" charset="0"/>
                          </a:rPr>
                          <m:t>𝑡</m:t>
                        </m:r>
                      </m:sub>
                    </m:sSub>
                    <m:r>
                      <a:rPr lang="en-US" sz="2200" b="0" i="1" smtClean="0">
                        <a:latin typeface="Cambria Math" panose="02040503050406030204" pitchFamily="18" charset="0"/>
                      </a:rPr>
                      <m:t>, </m:t>
                    </m:r>
                    <m:sSub>
                      <m:sSubPr>
                        <m:ctrlPr>
                          <a:rPr lang="en-US" sz="2200" b="0" i="1" smtClean="0">
                            <a:latin typeface="Cambria Math" panose="02040503050406030204" pitchFamily="18" charset="0"/>
                          </a:rPr>
                        </m:ctrlPr>
                      </m:sSubPr>
                      <m:e>
                        <m:r>
                          <m:rPr>
                            <m:nor/>
                          </m:rPr>
                          <a:rPr lang="el-GR" sz="2200" smtClean="0"/>
                          <m:t>β</m:t>
                        </m:r>
                      </m:e>
                      <m:sub>
                        <m:r>
                          <a:rPr lang="en-US" sz="2200" b="0" i="1" smtClean="0">
                            <a:latin typeface="Cambria Math" panose="02040503050406030204" pitchFamily="18" charset="0"/>
                          </a:rPr>
                          <m:t>𝑡</m:t>
                        </m:r>
                      </m:sub>
                    </m:sSub>
                  </m:oMath>
                </a14:m>
                <a:r>
                  <a:rPr lang="en-IN" sz="2200" dirty="0"/>
                  <a:t>; Optimal values are set like this: </a:t>
                </a:r>
                <a:r>
                  <a:rPr lang="el-GR" sz="2200" dirty="0"/>
                  <a:t>γ</a:t>
                </a:r>
                <a:r>
                  <a:rPr lang="en-US" sz="2200" dirty="0"/>
                  <a:t> = 0.99, </a:t>
                </a:r>
                <a14:m>
                  <m:oMath xmlns:m="http://schemas.openxmlformats.org/officeDocument/2006/math">
                    <m:sSub>
                      <m:sSubPr>
                        <m:ctrlPr>
                          <a:rPr lang="el-GR" sz="2200" i="1" smtClean="0">
                            <a:latin typeface="Cambria Math" panose="02040503050406030204" pitchFamily="18" charset="0"/>
                          </a:rPr>
                        </m:ctrlPr>
                      </m:sSubPr>
                      <m:e>
                        <m:r>
                          <m:rPr>
                            <m:nor/>
                          </m:rPr>
                          <a:rPr lang="el-GR" sz="2200" dirty="0" smtClean="0"/>
                          <m:t>α</m:t>
                        </m:r>
                      </m:e>
                      <m:sub>
                        <m:r>
                          <a:rPr lang="en-US" sz="2200" b="0" i="1" smtClean="0">
                            <a:latin typeface="Cambria Math" panose="02040503050406030204" pitchFamily="18" charset="0"/>
                          </a:rPr>
                          <m:t>𝑡</m:t>
                        </m:r>
                      </m:sub>
                    </m:sSub>
                  </m:oMath>
                </a14:m>
                <a:r>
                  <a:rPr lang="en-IN" sz="2200" dirty="0"/>
                  <a:t> = 3,</a:t>
                </a:r>
                <a:r>
                  <a:rPr lang="en-US" sz="2200" b="0" dirty="0"/>
                  <a:t> </a:t>
                </a:r>
                <a14:m>
                  <m:oMath xmlns:m="http://schemas.openxmlformats.org/officeDocument/2006/math">
                    <m:sSub>
                      <m:sSubPr>
                        <m:ctrlPr>
                          <a:rPr lang="en-US" sz="2200" b="0" i="1" smtClean="0">
                            <a:latin typeface="Cambria Math" panose="02040503050406030204" pitchFamily="18" charset="0"/>
                          </a:rPr>
                        </m:ctrlPr>
                      </m:sSubPr>
                      <m:e>
                        <m:r>
                          <m:rPr>
                            <m:nor/>
                          </m:rPr>
                          <a:rPr lang="el-GR" sz="2200" smtClean="0"/>
                          <m:t>β</m:t>
                        </m:r>
                      </m:e>
                      <m:sub>
                        <m:r>
                          <a:rPr lang="en-US" sz="2200" b="0" i="1" smtClean="0">
                            <a:latin typeface="Cambria Math" panose="02040503050406030204" pitchFamily="18" charset="0"/>
                          </a:rPr>
                          <m:t>𝑡</m:t>
                        </m:r>
                      </m:sub>
                    </m:sSub>
                  </m:oMath>
                </a14:m>
                <a:r>
                  <a:rPr lang="en-IN" sz="2200" dirty="0"/>
                  <a:t> = 2 for all t &gt;= 1.</a:t>
                </a:r>
              </a:p>
              <a:p>
                <a:endParaRPr lang="en-IN" sz="2200" dirty="0"/>
              </a:p>
            </p:txBody>
          </p:sp>
        </mc:Choice>
        <mc:Fallback xmlns="">
          <p:sp>
            <p:nvSpPr>
              <p:cNvPr id="3" name="Content Placeholder 2">
                <a:extLst>
                  <a:ext uri="{FF2B5EF4-FFF2-40B4-BE49-F238E27FC236}">
                    <a16:creationId xmlns:a16="http://schemas.microsoft.com/office/drawing/2014/main" id="{38AA54B6-98BB-4679-8E43-5AEAFC14D6F7}"/>
                  </a:ext>
                </a:extLst>
              </p:cNvPr>
              <p:cNvSpPr>
                <a:spLocks noGrp="1" noRot="1" noChangeAspect="1" noMove="1" noResize="1" noEditPoints="1" noAdjustHandles="1" noChangeArrowheads="1" noChangeShapeType="1" noTextEdit="1"/>
              </p:cNvSpPr>
              <p:nvPr>
                <p:ph idx="1"/>
              </p:nvPr>
            </p:nvSpPr>
            <p:spPr>
              <a:blipFill>
                <a:blip r:embed="rId2"/>
                <a:stretch>
                  <a:fillRect l="-696" t="-1681" r="-986"/>
                </a:stretch>
              </a:blipFill>
            </p:spPr>
            <p:txBody>
              <a:bodyPr/>
              <a:lstStyle/>
              <a:p>
                <a:r>
                  <a:rPr lang="en-IN">
                    <a:noFill/>
                  </a:rPr>
                  <a:t> </a:t>
                </a:r>
              </a:p>
            </p:txBody>
          </p:sp>
        </mc:Fallback>
      </mc:AlternateContent>
      <p:sp>
        <p:nvSpPr>
          <p:cNvPr id="4" name="Footer Placeholder 3">
            <a:extLst>
              <a:ext uri="{FF2B5EF4-FFF2-40B4-BE49-F238E27FC236}">
                <a16:creationId xmlns:a16="http://schemas.microsoft.com/office/drawing/2014/main" id="{C3A9F580-663E-4B21-B7B7-CF81B5FA6B24}"/>
              </a:ext>
            </a:extLst>
          </p:cNvPr>
          <p:cNvSpPr>
            <a:spLocks noGrp="1"/>
          </p:cNvSpPr>
          <p:nvPr>
            <p:ph type="ftr" sz="quarter" idx="11"/>
          </p:nvPr>
        </p:nvSpPr>
        <p:spPr/>
        <p:txBody>
          <a:bodyPr/>
          <a:lstStyle/>
          <a:p>
            <a:r>
              <a:rPr lang="en-IN" dirty="0"/>
              <a:t>E1 277, CSA, IISc Bangalore</a:t>
            </a:r>
          </a:p>
        </p:txBody>
      </p:sp>
      <p:sp>
        <p:nvSpPr>
          <p:cNvPr id="5" name="Slide Number Placeholder 4">
            <a:extLst>
              <a:ext uri="{FF2B5EF4-FFF2-40B4-BE49-F238E27FC236}">
                <a16:creationId xmlns:a16="http://schemas.microsoft.com/office/drawing/2014/main" id="{57ACBF1C-988C-41CB-8BC1-6B932F24CF16}"/>
              </a:ext>
            </a:extLst>
          </p:cNvPr>
          <p:cNvSpPr>
            <a:spLocks noGrp="1"/>
          </p:cNvSpPr>
          <p:nvPr>
            <p:ph type="sldNum" sz="quarter" idx="12"/>
          </p:nvPr>
        </p:nvSpPr>
        <p:spPr/>
        <p:txBody>
          <a:bodyPr/>
          <a:lstStyle/>
          <a:p>
            <a:fld id="{78118813-84B1-41F6-8FBF-7DC2DEB06BCF}" type="slidenum">
              <a:rPr lang="en-IN" smtClean="0"/>
              <a:t>10</a:t>
            </a:fld>
            <a:endParaRPr lang="en-IN"/>
          </a:p>
        </p:txBody>
      </p:sp>
    </p:spTree>
    <p:extLst>
      <p:ext uri="{BB962C8B-B14F-4D97-AF65-F5344CB8AC3E}">
        <p14:creationId xmlns:p14="http://schemas.microsoft.com/office/powerpoint/2010/main" val="3563956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Chart, surface chart&#10;&#10;Description automatically generated">
            <a:extLst>
              <a:ext uri="{FF2B5EF4-FFF2-40B4-BE49-F238E27FC236}">
                <a16:creationId xmlns:a16="http://schemas.microsoft.com/office/drawing/2014/main" id="{A1606933-F999-4999-B51B-526D890AF3E8}"/>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838200" y="1164921"/>
            <a:ext cx="5181600" cy="4293698"/>
          </a:xfrm>
        </p:spPr>
      </p:pic>
      <p:sp>
        <p:nvSpPr>
          <p:cNvPr id="4" name="Footer Placeholder 3">
            <a:extLst>
              <a:ext uri="{FF2B5EF4-FFF2-40B4-BE49-F238E27FC236}">
                <a16:creationId xmlns:a16="http://schemas.microsoft.com/office/drawing/2014/main" id="{89BEDBC7-E918-423D-8B1A-1AD3008CDFA6}"/>
              </a:ext>
            </a:extLst>
          </p:cNvPr>
          <p:cNvSpPr>
            <a:spLocks noGrp="1"/>
          </p:cNvSpPr>
          <p:nvPr>
            <p:ph type="ftr" sz="quarter" idx="11"/>
          </p:nvPr>
        </p:nvSpPr>
        <p:spPr/>
        <p:txBody>
          <a:bodyPr/>
          <a:lstStyle/>
          <a:p>
            <a:r>
              <a:rPr lang="en-IN"/>
              <a:t>E1 277, CSA, IISc Bangalore</a:t>
            </a:r>
          </a:p>
        </p:txBody>
      </p:sp>
      <p:sp>
        <p:nvSpPr>
          <p:cNvPr id="5" name="Slide Number Placeholder 4">
            <a:extLst>
              <a:ext uri="{FF2B5EF4-FFF2-40B4-BE49-F238E27FC236}">
                <a16:creationId xmlns:a16="http://schemas.microsoft.com/office/drawing/2014/main" id="{3DC52E7E-7EAE-4D5B-B987-242165D5562F}"/>
              </a:ext>
            </a:extLst>
          </p:cNvPr>
          <p:cNvSpPr>
            <a:spLocks noGrp="1"/>
          </p:cNvSpPr>
          <p:nvPr>
            <p:ph type="sldNum" sz="quarter" idx="12"/>
          </p:nvPr>
        </p:nvSpPr>
        <p:spPr/>
        <p:txBody>
          <a:bodyPr/>
          <a:lstStyle/>
          <a:p>
            <a:fld id="{78118813-84B1-41F6-8FBF-7DC2DEB06BCF}" type="slidenum">
              <a:rPr lang="en-IN" smtClean="0"/>
              <a:t>11</a:t>
            </a:fld>
            <a:endParaRPr lang="en-IN"/>
          </a:p>
        </p:txBody>
      </p:sp>
      <p:pic>
        <p:nvPicPr>
          <p:cNvPr id="15" name="Content Placeholder 14" descr="Chart, line chart&#10;&#10;Description automatically generated">
            <a:extLst>
              <a:ext uri="{FF2B5EF4-FFF2-40B4-BE49-F238E27FC236}">
                <a16:creationId xmlns:a16="http://schemas.microsoft.com/office/drawing/2014/main" id="{4EFCB094-1DD7-44D4-A86D-61379A02117E}"/>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72202" y="1258300"/>
            <a:ext cx="5181600" cy="4200319"/>
          </a:xfrm>
        </p:spPr>
      </p:pic>
      <p:sp>
        <p:nvSpPr>
          <p:cNvPr id="16" name="TextBox 15">
            <a:extLst>
              <a:ext uri="{FF2B5EF4-FFF2-40B4-BE49-F238E27FC236}">
                <a16:creationId xmlns:a16="http://schemas.microsoft.com/office/drawing/2014/main" id="{6320C03A-D6F0-4C80-AB4E-328056B36071}"/>
              </a:ext>
            </a:extLst>
          </p:cNvPr>
          <p:cNvSpPr txBox="1"/>
          <p:nvPr/>
        </p:nvSpPr>
        <p:spPr>
          <a:xfrm>
            <a:off x="1453019" y="5711868"/>
            <a:ext cx="3482236" cy="584775"/>
          </a:xfrm>
          <a:prstGeom prst="rect">
            <a:avLst/>
          </a:prstGeom>
          <a:noFill/>
        </p:spPr>
        <p:txBody>
          <a:bodyPr wrap="square" rtlCol="0">
            <a:spAutoFit/>
          </a:bodyPr>
          <a:lstStyle/>
          <a:p>
            <a:r>
              <a:rPr lang="en-US" sz="1600" dirty="0"/>
              <a:t>fig 1: Example screen capture from the GP-SAFETY-GYM environment</a:t>
            </a:r>
            <a:endParaRPr lang="en-IN" sz="1600" dirty="0"/>
          </a:p>
        </p:txBody>
      </p:sp>
      <p:sp>
        <p:nvSpPr>
          <p:cNvPr id="17" name="TextBox 16">
            <a:extLst>
              <a:ext uri="{FF2B5EF4-FFF2-40B4-BE49-F238E27FC236}">
                <a16:creationId xmlns:a16="http://schemas.microsoft.com/office/drawing/2014/main" id="{46AE009E-1E55-40F8-B9C0-2AD2BCD98CD2}"/>
              </a:ext>
            </a:extLst>
          </p:cNvPr>
          <p:cNvSpPr txBox="1"/>
          <p:nvPr/>
        </p:nvSpPr>
        <p:spPr>
          <a:xfrm>
            <a:off x="7104345" y="5740977"/>
            <a:ext cx="3482236" cy="646331"/>
          </a:xfrm>
          <a:prstGeom prst="rect">
            <a:avLst/>
          </a:prstGeom>
          <a:noFill/>
        </p:spPr>
        <p:txBody>
          <a:bodyPr wrap="square" rtlCol="0">
            <a:spAutoFit/>
          </a:bodyPr>
          <a:lstStyle/>
          <a:p>
            <a:r>
              <a:rPr lang="en-US" dirty="0"/>
              <a:t>fig 2: Normalized reward vs No of      Steps</a:t>
            </a:r>
            <a:endParaRPr lang="en-IN" dirty="0"/>
          </a:p>
        </p:txBody>
      </p:sp>
      <p:sp>
        <p:nvSpPr>
          <p:cNvPr id="18" name="TextBox 17">
            <a:extLst>
              <a:ext uri="{FF2B5EF4-FFF2-40B4-BE49-F238E27FC236}">
                <a16:creationId xmlns:a16="http://schemas.microsoft.com/office/drawing/2014/main" id="{5374AB57-08DA-4E75-8D1F-B51C9CB8C381}"/>
              </a:ext>
            </a:extLst>
          </p:cNvPr>
          <p:cNvSpPr txBox="1"/>
          <p:nvPr/>
        </p:nvSpPr>
        <p:spPr>
          <a:xfrm>
            <a:off x="713984" y="400833"/>
            <a:ext cx="5181600" cy="584775"/>
          </a:xfrm>
          <a:prstGeom prst="rect">
            <a:avLst/>
          </a:prstGeom>
          <a:noFill/>
        </p:spPr>
        <p:txBody>
          <a:bodyPr wrap="square" rtlCol="0">
            <a:spAutoFit/>
          </a:bodyPr>
          <a:lstStyle/>
          <a:p>
            <a:r>
              <a:rPr lang="en-US" sz="1600" dirty="0"/>
              <a:t>GP-SAFETY-GYM represents the reward by a color (yellow: high; green: medium; blue: low), and the safety by height.</a:t>
            </a:r>
            <a:endParaRPr lang="en-IN" sz="1600" dirty="0"/>
          </a:p>
        </p:txBody>
      </p:sp>
    </p:spTree>
    <p:extLst>
      <p:ext uri="{BB962C8B-B14F-4D97-AF65-F5344CB8AC3E}">
        <p14:creationId xmlns:p14="http://schemas.microsoft.com/office/powerpoint/2010/main" val="19007295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C4BF33-BA48-49DD-8E57-80AFCCE28EDD}"/>
              </a:ext>
            </a:extLst>
          </p:cNvPr>
          <p:cNvSpPr>
            <a:spLocks noGrp="1"/>
          </p:cNvSpPr>
          <p:nvPr>
            <p:ph type="title"/>
          </p:nvPr>
        </p:nvSpPr>
        <p:spPr>
          <a:xfrm>
            <a:off x="838200" y="365126"/>
            <a:ext cx="10515600" cy="1062842"/>
          </a:xfrm>
          <a:solidFill>
            <a:schemeClr val="accent2">
              <a:lumMod val="60000"/>
              <a:lumOff val="40000"/>
            </a:schemeClr>
          </a:solidFill>
        </p:spPr>
        <p:txBody>
          <a:bodyPr/>
          <a:lstStyle/>
          <a:p>
            <a:r>
              <a:rPr lang="en-US" dirty="0"/>
              <a:t>Conclusion</a:t>
            </a:r>
            <a:endParaRPr lang="en-IN"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5DE0460-88C9-4717-AEF4-DC8534B57CD4}"/>
                  </a:ext>
                </a:extLst>
              </p:cNvPr>
              <p:cNvSpPr>
                <a:spLocks noGrp="1"/>
              </p:cNvSpPr>
              <p:nvPr>
                <p:ph idx="1"/>
              </p:nvPr>
            </p:nvSpPr>
            <p:spPr>
              <a:xfrm>
                <a:off x="1665962" y="1825625"/>
                <a:ext cx="8705589" cy="4351338"/>
              </a:xfrm>
            </p:spPr>
            <p:txBody>
              <a:bodyPr>
                <a:normAutofit/>
              </a:bodyPr>
              <a:lstStyle/>
              <a:p>
                <a:r>
                  <a:rPr lang="en-US" sz="1800" dirty="0"/>
                  <a:t>As we can see from figure 1, after exploring all the state space, agent is going to safe regions and tries to stay there. </a:t>
                </a:r>
              </a:p>
              <a:p>
                <a:r>
                  <a:rPr lang="en-US" sz="1800" dirty="0"/>
                  <a:t>So, when no of actions are very large, we can say that algorithm SNO-MDP achieves </a:t>
                </a:r>
                <a14:m>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ea typeface="Cambria Math" panose="02040503050406030204" pitchFamily="18" charset="0"/>
                          </a:rPr>
                          <m:t>𝜖</m:t>
                        </m:r>
                      </m:e>
                      <m:sub>
                        <m:r>
                          <a:rPr lang="en-US" sz="1800" b="0" i="1" smtClean="0">
                            <a:latin typeface="Cambria Math" panose="02040503050406030204" pitchFamily="18" charset="0"/>
                          </a:rPr>
                          <m:t>𝑉</m:t>
                        </m:r>
                      </m:sub>
                    </m:sSub>
                  </m:oMath>
                </a14:m>
                <a:r>
                  <a:rPr lang="en-US" sz="1800" dirty="0"/>
                  <a:t>-closeness to the optimal policy while guaranteeing safety, with high probability. </a:t>
                </a:r>
              </a:p>
              <a:p>
                <a:r>
                  <a:rPr lang="en-US" sz="1800" dirty="0"/>
                  <a:t>After exploring all the possible safe regions, cumulative rewards in expanded safe space is near optimal as agent tries to remain in safe region.</a:t>
                </a:r>
              </a:p>
              <a:p>
                <a:endParaRPr lang="en-US" sz="1600" dirty="0"/>
              </a:p>
              <a:p>
                <a:endParaRPr lang="en-IN" sz="2400" dirty="0"/>
              </a:p>
            </p:txBody>
          </p:sp>
        </mc:Choice>
        <mc:Fallback xmlns="">
          <p:sp>
            <p:nvSpPr>
              <p:cNvPr id="3" name="Content Placeholder 2">
                <a:extLst>
                  <a:ext uri="{FF2B5EF4-FFF2-40B4-BE49-F238E27FC236}">
                    <a16:creationId xmlns:a16="http://schemas.microsoft.com/office/drawing/2014/main" id="{65DE0460-88C9-4717-AEF4-DC8534B57CD4}"/>
                  </a:ext>
                </a:extLst>
              </p:cNvPr>
              <p:cNvSpPr>
                <a:spLocks noGrp="1" noRot="1" noChangeAspect="1" noMove="1" noResize="1" noEditPoints="1" noAdjustHandles="1" noChangeArrowheads="1" noChangeShapeType="1" noTextEdit="1"/>
              </p:cNvSpPr>
              <p:nvPr>
                <p:ph idx="1"/>
              </p:nvPr>
            </p:nvSpPr>
            <p:spPr>
              <a:xfrm>
                <a:off x="1665962" y="1825625"/>
                <a:ext cx="8705589" cy="4351338"/>
              </a:xfrm>
              <a:blipFill>
                <a:blip r:embed="rId2"/>
                <a:stretch>
                  <a:fillRect l="-420" t="-1261"/>
                </a:stretch>
              </a:blipFill>
            </p:spPr>
            <p:txBody>
              <a:bodyPr/>
              <a:lstStyle/>
              <a:p>
                <a:r>
                  <a:rPr lang="en-IN">
                    <a:noFill/>
                  </a:rPr>
                  <a:t> </a:t>
                </a:r>
              </a:p>
            </p:txBody>
          </p:sp>
        </mc:Fallback>
      </mc:AlternateContent>
      <p:sp>
        <p:nvSpPr>
          <p:cNvPr id="4" name="Footer Placeholder 3">
            <a:extLst>
              <a:ext uri="{FF2B5EF4-FFF2-40B4-BE49-F238E27FC236}">
                <a16:creationId xmlns:a16="http://schemas.microsoft.com/office/drawing/2014/main" id="{4BE14DB2-F9EF-422C-BC21-A54FE0F97B58}"/>
              </a:ext>
            </a:extLst>
          </p:cNvPr>
          <p:cNvSpPr>
            <a:spLocks noGrp="1"/>
          </p:cNvSpPr>
          <p:nvPr>
            <p:ph type="ftr" sz="quarter" idx="11"/>
          </p:nvPr>
        </p:nvSpPr>
        <p:spPr/>
        <p:txBody>
          <a:bodyPr/>
          <a:lstStyle/>
          <a:p>
            <a:r>
              <a:rPr lang="en-IN"/>
              <a:t>E1 277, CSA, IISc Bangalore</a:t>
            </a:r>
          </a:p>
        </p:txBody>
      </p:sp>
      <p:sp>
        <p:nvSpPr>
          <p:cNvPr id="5" name="Slide Number Placeholder 4">
            <a:extLst>
              <a:ext uri="{FF2B5EF4-FFF2-40B4-BE49-F238E27FC236}">
                <a16:creationId xmlns:a16="http://schemas.microsoft.com/office/drawing/2014/main" id="{18588472-3DFB-453F-AC7F-72B585D82664}"/>
              </a:ext>
            </a:extLst>
          </p:cNvPr>
          <p:cNvSpPr>
            <a:spLocks noGrp="1"/>
          </p:cNvSpPr>
          <p:nvPr>
            <p:ph type="sldNum" sz="quarter" idx="12"/>
          </p:nvPr>
        </p:nvSpPr>
        <p:spPr/>
        <p:txBody>
          <a:bodyPr/>
          <a:lstStyle/>
          <a:p>
            <a:fld id="{78118813-84B1-41F6-8FBF-7DC2DEB06BCF}" type="slidenum">
              <a:rPr lang="en-IN" smtClean="0"/>
              <a:t>12</a:t>
            </a:fld>
            <a:endParaRPr lang="en-IN"/>
          </a:p>
        </p:txBody>
      </p:sp>
    </p:spTree>
    <p:extLst>
      <p:ext uri="{BB962C8B-B14F-4D97-AF65-F5344CB8AC3E}">
        <p14:creationId xmlns:p14="http://schemas.microsoft.com/office/powerpoint/2010/main" val="39642413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5E27DD-DBB4-45BE-89A3-1E6B564CC66E}"/>
              </a:ext>
            </a:extLst>
          </p:cNvPr>
          <p:cNvSpPr>
            <a:spLocks noGrp="1"/>
          </p:cNvSpPr>
          <p:nvPr>
            <p:ph type="title"/>
          </p:nvPr>
        </p:nvSpPr>
        <p:spPr>
          <a:xfrm>
            <a:off x="838200" y="365126"/>
            <a:ext cx="10515600" cy="1112946"/>
          </a:xfrm>
          <a:solidFill>
            <a:schemeClr val="accent2">
              <a:lumMod val="60000"/>
              <a:lumOff val="40000"/>
            </a:schemeClr>
          </a:solidFill>
        </p:spPr>
        <p:txBody>
          <a:bodyPr/>
          <a:lstStyle/>
          <a:p>
            <a:r>
              <a:rPr lang="en-US" dirty="0"/>
              <a:t>Applications</a:t>
            </a:r>
            <a:endParaRPr lang="en-IN" dirty="0"/>
          </a:p>
        </p:txBody>
      </p:sp>
      <p:sp>
        <p:nvSpPr>
          <p:cNvPr id="3" name="Content Placeholder 2">
            <a:extLst>
              <a:ext uri="{FF2B5EF4-FFF2-40B4-BE49-F238E27FC236}">
                <a16:creationId xmlns:a16="http://schemas.microsoft.com/office/drawing/2014/main" id="{E1C23F48-D319-4E90-B7F6-34E2B0C360FD}"/>
              </a:ext>
            </a:extLst>
          </p:cNvPr>
          <p:cNvSpPr>
            <a:spLocks noGrp="1"/>
          </p:cNvSpPr>
          <p:nvPr>
            <p:ph idx="1"/>
          </p:nvPr>
        </p:nvSpPr>
        <p:spPr/>
        <p:txBody>
          <a:bodyPr/>
          <a:lstStyle/>
          <a:p>
            <a:r>
              <a:rPr lang="en-US" dirty="0"/>
              <a:t>This technique can be used in medical field like detecting Type 1 </a:t>
            </a:r>
            <a:r>
              <a:rPr lang="en-IN" i="0" dirty="0">
                <a:solidFill>
                  <a:schemeClr val="tx1">
                    <a:lumMod val="95000"/>
                    <a:lumOff val="5000"/>
                  </a:schemeClr>
                </a:solidFill>
                <a:effectLst/>
              </a:rPr>
              <a:t>Diabetes</a:t>
            </a:r>
            <a:r>
              <a:rPr lang="en-IN" dirty="0">
                <a:solidFill>
                  <a:srgbClr val="202124"/>
                </a:solidFill>
                <a:latin typeface="arial" panose="020B0604020202020204" pitchFamily="34" charset="0"/>
              </a:rPr>
              <a:t> </a:t>
            </a:r>
            <a:r>
              <a:rPr lang="en-IN" dirty="0">
                <a:solidFill>
                  <a:schemeClr val="tx1">
                    <a:lumMod val="95000"/>
                    <a:lumOff val="5000"/>
                  </a:schemeClr>
                </a:solidFill>
              </a:rPr>
              <a:t>by constraining the safety condition on the amount of insulin to be injected w/o going into </a:t>
            </a:r>
            <a:r>
              <a:rPr lang="en-IN" dirty="0" err="1">
                <a:solidFill>
                  <a:schemeClr val="tx1">
                    <a:lumMod val="95000"/>
                    <a:lumOff val="5000"/>
                  </a:schemeClr>
                </a:solidFill>
              </a:rPr>
              <a:t>hyperglycemia</a:t>
            </a:r>
            <a:r>
              <a:rPr lang="en-IN" dirty="0">
                <a:solidFill>
                  <a:schemeClr val="tx1">
                    <a:lumMod val="95000"/>
                    <a:lumOff val="5000"/>
                  </a:schemeClr>
                </a:solidFill>
              </a:rPr>
              <a:t> or </a:t>
            </a:r>
            <a:r>
              <a:rPr lang="en-IN" dirty="0" err="1">
                <a:solidFill>
                  <a:schemeClr val="tx1">
                    <a:lumMod val="95000"/>
                    <a:lumOff val="5000"/>
                  </a:schemeClr>
                </a:solidFill>
              </a:rPr>
              <a:t>hypoglycemia</a:t>
            </a:r>
            <a:r>
              <a:rPr lang="en-IN" dirty="0">
                <a:solidFill>
                  <a:schemeClr val="tx1">
                    <a:lumMod val="95000"/>
                    <a:lumOff val="5000"/>
                  </a:schemeClr>
                </a:solidFill>
              </a:rPr>
              <a:t>.</a:t>
            </a:r>
          </a:p>
          <a:p>
            <a:r>
              <a:rPr lang="en-IN" dirty="0">
                <a:solidFill>
                  <a:schemeClr val="tx1">
                    <a:lumMod val="95000"/>
                    <a:lumOff val="5000"/>
                  </a:schemeClr>
                </a:solidFill>
              </a:rPr>
              <a:t>This can be used in suggesting ads to particular user. </a:t>
            </a:r>
          </a:p>
          <a:p>
            <a:r>
              <a:rPr lang="en-IN" dirty="0">
                <a:solidFill>
                  <a:schemeClr val="tx1">
                    <a:lumMod val="95000"/>
                    <a:lumOff val="5000"/>
                  </a:schemeClr>
                </a:solidFill>
              </a:rPr>
              <a:t>It can be used to train the robots by exploring the behaviour which might be safe.</a:t>
            </a:r>
          </a:p>
          <a:p>
            <a:r>
              <a:rPr lang="en-IN" dirty="0">
                <a:solidFill>
                  <a:schemeClr val="tx1">
                    <a:lumMod val="95000"/>
                    <a:lumOff val="5000"/>
                  </a:schemeClr>
                </a:solidFill>
              </a:rPr>
              <a:t>This can be used to explore the places which are unknown priori but there is a chance that it might be safe region to work on like </a:t>
            </a:r>
            <a:r>
              <a:rPr lang="en-IN" dirty="0" err="1">
                <a:solidFill>
                  <a:schemeClr val="tx1">
                    <a:lumMod val="95000"/>
                    <a:lumOff val="5000"/>
                  </a:schemeClr>
                </a:solidFill>
              </a:rPr>
              <a:t>extraterrestrial</a:t>
            </a:r>
            <a:r>
              <a:rPr lang="en-IN" dirty="0">
                <a:solidFill>
                  <a:schemeClr val="tx1">
                    <a:lumMod val="95000"/>
                    <a:lumOff val="5000"/>
                  </a:schemeClr>
                </a:solidFill>
              </a:rPr>
              <a:t> planet or unexplored places in ocean using some drone or robots.</a:t>
            </a:r>
          </a:p>
        </p:txBody>
      </p:sp>
      <p:sp>
        <p:nvSpPr>
          <p:cNvPr id="4" name="Footer Placeholder 3">
            <a:extLst>
              <a:ext uri="{FF2B5EF4-FFF2-40B4-BE49-F238E27FC236}">
                <a16:creationId xmlns:a16="http://schemas.microsoft.com/office/drawing/2014/main" id="{216A0B71-673F-42D4-8E7C-6E93438AC286}"/>
              </a:ext>
            </a:extLst>
          </p:cNvPr>
          <p:cNvSpPr>
            <a:spLocks noGrp="1"/>
          </p:cNvSpPr>
          <p:nvPr>
            <p:ph type="ftr" sz="quarter" idx="11"/>
          </p:nvPr>
        </p:nvSpPr>
        <p:spPr/>
        <p:txBody>
          <a:bodyPr/>
          <a:lstStyle/>
          <a:p>
            <a:r>
              <a:rPr lang="en-IN"/>
              <a:t>E1 277, CSA, IISc Bangalore</a:t>
            </a:r>
          </a:p>
        </p:txBody>
      </p:sp>
      <p:sp>
        <p:nvSpPr>
          <p:cNvPr id="5" name="Slide Number Placeholder 4">
            <a:extLst>
              <a:ext uri="{FF2B5EF4-FFF2-40B4-BE49-F238E27FC236}">
                <a16:creationId xmlns:a16="http://schemas.microsoft.com/office/drawing/2014/main" id="{7630AFCD-C4D9-4767-AEEA-E4D2CFD56648}"/>
              </a:ext>
            </a:extLst>
          </p:cNvPr>
          <p:cNvSpPr>
            <a:spLocks noGrp="1"/>
          </p:cNvSpPr>
          <p:nvPr>
            <p:ph type="sldNum" sz="quarter" idx="12"/>
          </p:nvPr>
        </p:nvSpPr>
        <p:spPr/>
        <p:txBody>
          <a:bodyPr/>
          <a:lstStyle/>
          <a:p>
            <a:fld id="{78118813-84B1-41F6-8FBF-7DC2DEB06BCF}" type="slidenum">
              <a:rPr lang="en-IN" smtClean="0"/>
              <a:t>13</a:t>
            </a:fld>
            <a:endParaRPr lang="en-IN"/>
          </a:p>
        </p:txBody>
      </p:sp>
    </p:spTree>
    <p:extLst>
      <p:ext uri="{BB962C8B-B14F-4D97-AF65-F5344CB8AC3E}">
        <p14:creationId xmlns:p14="http://schemas.microsoft.com/office/powerpoint/2010/main" val="10249440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F905135-A776-4353-8D77-5330CB57391A}"/>
              </a:ext>
            </a:extLst>
          </p:cNvPr>
          <p:cNvSpPr>
            <a:spLocks noGrp="1"/>
          </p:cNvSpPr>
          <p:nvPr>
            <p:ph idx="1"/>
          </p:nvPr>
        </p:nvSpPr>
        <p:spPr>
          <a:xfrm>
            <a:off x="838200" y="475989"/>
            <a:ext cx="10515600" cy="5700974"/>
          </a:xfrm>
          <a:solidFill>
            <a:schemeClr val="accent2">
              <a:lumMod val="60000"/>
              <a:lumOff val="40000"/>
            </a:schemeClr>
          </a:solidFill>
        </p:spPr>
        <p:txBody>
          <a:bodyPr>
            <a:normAutofit/>
          </a:bodyPr>
          <a:lstStyle/>
          <a:p>
            <a:pPr marL="0" indent="0" algn="ctr">
              <a:buNone/>
            </a:pPr>
            <a:endParaRPr lang="en-US" sz="4600" dirty="0"/>
          </a:p>
          <a:p>
            <a:pPr marL="0" indent="0" algn="ctr">
              <a:buNone/>
            </a:pPr>
            <a:endParaRPr lang="en-US" sz="4600" dirty="0"/>
          </a:p>
          <a:p>
            <a:pPr marL="0" indent="0" algn="ctr">
              <a:buNone/>
            </a:pPr>
            <a:endParaRPr lang="en-US" sz="4600" dirty="0"/>
          </a:p>
          <a:p>
            <a:pPr marL="0" indent="0" algn="ctr">
              <a:buNone/>
            </a:pPr>
            <a:r>
              <a:rPr lang="en-US" sz="4600"/>
              <a:t>Thank </a:t>
            </a:r>
            <a:r>
              <a:rPr lang="en-US" sz="4600" dirty="0"/>
              <a:t>you</a:t>
            </a:r>
            <a:endParaRPr lang="en-IN" sz="4600" dirty="0"/>
          </a:p>
        </p:txBody>
      </p:sp>
      <p:sp>
        <p:nvSpPr>
          <p:cNvPr id="4" name="Footer Placeholder 3">
            <a:extLst>
              <a:ext uri="{FF2B5EF4-FFF2-40B4-BE49-F238E27FC236}">
                <a16:creationId xmlns:a16="http://schemas.microsoft.com/office/drawing/2014/main" id="{A90D1492-5F1E-4CB2-B537-97A5CEF12EE3}"/>
              </a:ext>
            </a:extLst>
          </p:cNvPr>
          <p:cNvSpPr>
            <a:spLocks noGrp="1"/>
          </p:cNvSpPr>
          <p:nvPr>
            <p:ph type="ftr" sz="quarter" idx="11"/>
          </p:nvPr>
        </p:nvSpPr>
        <p:spPr/>
        <p:txBody>
          <a:bodyPr/>
          <a:lstStyle/>
          <a:p>
            <a:r>
              <a:rPr lang="en-IN"/>
              <a:t>E1 277, CSA, IISc Bangalore</a:t>
            </a:r>
          </a:p>
        </p:txBody>
      </p:sp>
      <p:sp>
        <p:nvSpPr>
          <p:cNvPr id="5" name="Slide Number Placeholder 4">
            <a:extLst>
              <a:ext uri="{FF2B5EF4-FFF2-40B4-BE49-F238E27FC236}">
                <a16:creationId xmlns:a16="http://schemas.microsoft.com/office/drawing/2014/main" id="{3090A644-31ED-4286-A741-CE3F543FF5B3}"/>
              </a:ext>
            </a:extLst>
          </p:cNvPr>
          <p:cNvSpPr>
            <a:spLocks noGrp="1"/>
          </p:cNvSpPr>
          <p:nvPr>
            <p:ph type="sldNum" sz="quarter" idx="12"/>
          </p:nvPr>
        </p:nvSpPr>
        <p:spPr/>
        <p:txBody>
          <a:bodyPr/>
          <a:lstStyle/>
          <a:p>
            <a:fld id="{78118813-84B1-41F6-8FBF-7DC2DEB06BCF}" type="slidenum">
              <a:rPr lang="en-IN" smtClean="0"/>
              <a:t>14</a:t>
            </a:fld>
            <a:endParaRPr lang="en-IN"/>
          </a:p>
        </p:txBody>
      </p:sp>
    </p:spTree>
    <p:extLst>
      <p:ext uri="{BB962C8B-B14F-4D97-AF65-F5344CB8AC3E}">
        <p14:creationId xmlns:p14="http://schemas.microsoft.com/office/powerpoint/2010/main" val="24294182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AAB822-1ED2-4A8E-A41B-1C7FD57AE479}"/>
              </a:ext>
            </a:extLst>
          </p:cNvPr>
          <p:cNvSpPr>
            <a:spLocks noGrp="1"/>
          </p:cNvSpPr>
          <p:nvPr>
            <p:ph type="title"/>
          </p:nvPr>
        </p:nvSpPr>
        <p:spPr>
          <a:xfrm>
            <a:off x="838200" y="365126"/>
            <a:ext cx="10515600" cy="937582"/>
          </a:xfrm>
          <a:solidFill>
            <a:schemeClr val="accent2">
              <a:lumMod val="60000"/>
              <a:lumOff val="40000"/>
            </a:schemeClr>
          </a:solidFill>
        </p:spPr>
        <p:txBody>
          <a:bodyPr/>
          <a:lstStyle/>
          <a:p>
            <a:r>
              <a:rPr lang="en-US" dirty="0"/>
              <a:t>Reference</a:t>
            </a:r>
            <a:endParaRPr lang="en-IN" dirty="0"/>
          </a:p>
        </p:txBody>
      </p:sp>
      <p:sp>
        <p:nvSpPr>
          <p:cNvPr id="3" name="Content Placeholder 2">
            <a:extLst>
              <a:ext uri="{FF2B5EF4-FFF2-40B4-BE49-F238E27FC236}">
                <a16:creationId xmlns:a16="http://schemas.microsoft.com/office/drawing/2014/main" id="{4A47A499-1861-4748-8461-47F703995D31}"/>
              </a:ext>
            </a:extLst>
          </p:cNvPr>
          <p:cNvSpPr>
            <a:spLocks noGrp="1"/>
          </p:cNvSpPr>
          <p:nvPr>
            <p:ph idx="1"/>
          </p:nvPr>
        </p:nvSpPr>
        <p:spPr/>
        <p:txBody>
          <a:bodyPr/>
          <a:lstStyle/>
          <a:p>
            <a:r>
              <a:rPr lang="en-US" dirty="0"/>
              <a:t>Safe Reinforcement Learning in Constrained Markov Decision Processes by </a:t>
            </a:r>
            <a:r>
              <a:rPr lang="it-IT" dirty="0"/>
              <a:t>Akifumi Wachi and Yanan Sui.</a:t>
            </a:r>
            <a:endParaRPr lang="en-IN" dirty="0"/>
          </a:p>
        </p:txBody>
      </p:sp>
      <p:sp>
        <p:nvSpPr>
          <p:cNvPr id="4" name="Footer Placeholder 3">
            <a:extLst>
              <a:ext uri="{FF2B5EF4-FFF2-40B4-BE49-F238E27FC236}">
                <a16:creationId xmlns:a16="http://schemas.microsoft.com/office/drawing/2014/main" id="{C8740DFF-214B-41D5-B047-652998D10340}"/>
              </a:ext>
            </a:extLst>
          </p:cNvPr>
          <p:cNvSpPr>
            <a:spLocks noGrp="1"/>
          </p:cNvSpPr>
          <p:nvPr>
            <p:ph type="ftr" sz="quarter" idx="11"/>
          </p:nvPr>
        </p:nvSpPr>
        <p:spPr/>
        <p:txBody>
          <a:bodyPr/>
          <a:lstStyle/>
          <a:p>
            <a:r>
              <a:rPr lang="en-IN"/>
              <a:t>E1 277, CSA, IISc Bangalore</a:t>
            </a:r>
          </a:p>
        </p:txBody>
      </p:sp>
      <p:sp>
        <p:nvSpPr>
          <p:cNvPr id="5" name="Slide Number Placeholder 4">
            <a:extLst>
              <a:ext uri="{FF2B5EF4-FFF2-40B4-BE49-F238E27FC236}">
                <a16:creationId xmlns:a16="http://schemas.microsoft.com/office/drawing/2014/main" id="{B0323B1B-CC6F-40EA-B417-6992018B707C}"/>
              </a:ext>
            </a:extLst>
          </p:cNvPr>
          <p:cNvSpPr>
            <a:spLocks noGrp="1"/>
          </p:cNvSpPr>
          <p:nvPr>
            <p:ph type="sldNum" sz="quarter" idx="12"/>
          </p:nvPr>
        </p:nvSpPr>
        <p:spPr/>
        <p:txBody>
          <a:bodyPr/>
          <a:lstStyle/>
          <a:p>
            <a:fld id="{78118813-84B1-41F6-8FBF-7DC2DEB06BCF}" type="slidenum">
              <a:rPr lang="en-IN" smtClean="0"/>
              <a:t>15</a:t>
            </a:fld>
            <a:endParaRPr lang="en-IN"/>
          </a:p>
        </p:txBody>
      </p:sp>
    </p:spTree>
    <p:extLst>
      <p:ext uri="{BB962C8B-B14F-4D97-AF65-F5344CB8AC3E}">
        <p14:creationId xmlns:p14="http://schemas.microsoft.com/office/powerpoint/2010/main" val="23335330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B277C1-6E0F-4985-974E-8CB185891948}"/>
              </a:ext>
            </a:extLst>
          </p:cNvPr>
          <p:cNvSpPr>
            <a:spLocks noGrp="1"/>
          </p:cNvSpPr>
          <p:nvPr>
            <p:ph type="ctrTitle"/>
          </p:nvPr>
        </p:nvSpPr>
        <p:spPr>
          <a:xfrm>
            <a:off x="688932" y="809213"/>
            <a:ext cx="10784909" cy="1001859"/>
          </a:xfrm>
          <a:solidFill>
            <a:schemeClr val="accent2">
              <a:lumMod val="60000"/>
              <a:lumOff val="40000"/>
            </a:schemeClr>
          </a:solidFill>
        </p:spPr>
        <p:txBody>
          <a:bodyPr/>
          <a:lstStyle/>
          <a:p>
            <a:r>
              <a:rPr lang="en-US" dirty="0"/>
              <a:t>Contents</a:t>
            </a:r>
            <a:endParaRPr lang="en-IN" dirty="0"/>
          </a:p>
        </p:txBody>
      </p:sp>
      <p:sp>
        <p:nvSpPr>
          <p:cNvPr id="3" name="Subtitle 2">
            <a:extLst>
              <a:ext uri="{FF2B5EF4-FFF2-40B4-BE49-F238E27FC236}">
                <a16:creationId xmlns:a16="http://schemas.microsoft.com/office/drawing/2014/main" id="{6CC9F5AF-E487-408F-B025-4E2C700F2C19}"/>
              </a:ext>
            </a:extLst>
          </p:cNvPr>
          <p:cNvSpPr>
            <a:spLocks noGrp="1"/>
          </p:cNvSpPr>
          <p:nvPr>
            <p:ph type="subTitle" idx="1"/>
          </p:nvPr>
        </p:nvSpPr>
        <p:spPr>
          <a:xfrm>
            <a:off x="1524000" y="1913351"/>
            <a:ext cx="9144000" cy="3133578"/>
          </a:xfrm>
        </p:spPr>
        <p:txBody>
          <a:bodyPr>
            <a:normAutofit/>
          </a:bodyPr>
          <a:lstStyle/>
          <a:p>
            <a:pPr marL="2743200" lvl="5" indent="-457200" algn="l">
              <a:buAutoNum type="arabicPeriod"/>
            </a:pPr>
            <a:r>
              <a:rPr lang="en-US" sz="2600" dirty="0"/>
              <a:t>Introduction</a:t>
            </a:r>
          </a:p>
          <a:p>
            <a:pPr marL="2743200" lvl="5" indent="-457200" algn="l">
              <a:buAutoNum type="arabicPeriod"/>
            </a:pPr>
            <a:r>
              <a:rPr lang="en-US" sz="2600" dirty="0"/>
              <a:t>Problem Statement</a:t>
            </a:r>
          </a:p>
          <a:p>
            <a:pPr marL="2743200" lvl="5" indent="-457200" algn="l">
              <a:buAutoNum type="arabicPeriod"/>
            </a:pPr>
            <a:r>
              <a:rPr lang="en-US" sz="2600" dirty="0"/>
              <a:t>Background</a:t>
            </a:r>
          </a:p>
          <a:p>
            <a:pPr marL="2743200" lvl="5" indent="-457200" algn="l">
              <a:buAutoNum type="arabicPeriod"/>
            </a:pPr>
            <a:r>
              <a:rPr lang="en-US" sz="2600" dirty="0"/>
              <a:t>Algorithm</a:t>
            </a:r>
          </a:p>
          <a:p>
            <a:pPr marL="2743200" lvl="5" indent="-457200" algn="l">
              <a:buAutoNum type="arabicPeriod"/>
            </a:pPr>
            <a:r>
              <a:rPr lang="en-US" sz="2600" dirty="0"/>
              <a:t>Theoretical Results</a:t>
            </a:r>
          </a:p>
          <a:p>
            <a:pPr marL="2743200" lvl="5" indent="-457200" algn="l">
              <a:buAutoNum type="arabicPeriod"/>
            </a:pPr>
            <a:r>
              <a:rPr lang="en-US" sz="2600" dirty="0"/>
              <a:t>Experiments and Conclusion</a:t>
            </a:r>
          </a:p>
          <a:p>
            <a:pPr marL="2743200" lvl="5" indent="-457200" algn="l">
              <a:buAutoNum type="arabicPeriod"/>
            </a:pPr>
            <a:r>
              <a:rPr lang="en-US" sz="2600" dirty="0"/>
              <a:t>Applications</a:t>
            </a:r>
            <a:endParaRPr lang="en-IN" sz="2600" dirty="0"/>
          </a:p>
        </p:txBody>
      </p:sp>
    </p:spTree>
    <p:extLst>
      <p:ext uri="{BB962C8B-B14F-4D97-AF65-F5344CB8AC3E}">
        <p14:creationId xmlns:p14="http://schemas.microsoft.com/office/powerpoint/2010/main" val="32873993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CFC2C7-6BF3-420E-891A-CDD7788BE9A9}"/>
              </a:ext>
            </a:extLst>
          </p:cNvPr>
          <p:cNvSpPr>
            <a:spLocks noGrp="1"/>
          </p:cNvSpPr>
          <p:nvPr>
            <p:ph type="title"/>
          </p:nvPr>
        </p:nvSpPr>
        <p:spPr>
          <a:xfrm>
            <a:off x="838200" y="365126"/>
            <a:ext cx="10515600" cy="1062842"/>
          </a:xfrm>
          <a:solidFill>
            <a:schemeClr val="accent2">
              <a:lumMod val="60000"/>
              <a:lumOff val="40000"/>
            </a:schemeClr>
          </a:solidFill>
        </p:spPr>
        <p:txBody>
          <a:bodyPr/>
          <a:lstStyle/>
          <a:p>
            <a:r>
              <a:rPr lang="en-US" dirty="0"/>
              <a:t>Introduction		</a:t>
            </a:r>
            <a:endParaRPr lang="en-IN" dirty="0"/>
          </a:p>
        </p:txBody>
      </p:sp>
      <p:sp>
        <p:nvSpPr>
          <p:cNvPr id="3" name="Content Placeholder 2">
            <a:extLst>
              <a:ext uri="{FF2B5EF4-FFF2-40B4-BE49-F238E27FC236}">
                <a16:creationId xmlns:a16="http://schemas.microsoft.com/office/drawing/2014/main" id="{A0DDB49B-15A5-479C-90C4-4641F25D0EF5}"/>
              </a:ext>
            </a:extLst>
          </p:cNvPr>
          <p:cNvSpPr>
            <a:spLocks noGrp="1"/>
          </p:cNvSpPr>
          <p:nvPr>
            <p:ph idx="1"/>
          </p:nvPr>
        </p:nvSpPr>
        <p:spPr/>
        <p:txBody>
          <a:bodyPr/>
          <a:lstStyle/>
          <a:p>
            <a:r>
              <a:rPr lang="en-US" dirty="0"/>
              <a:t>The objective of safe RL is to maximize the cumulative reward while guaranteeing or encouraging safety</a:t>
            </a:r>
            <a:r>
              <a:rPr lang="en-IN" dirty="0"/>
              <a:t>.</a:t>
            </a:r>
          </a:p>
          <a:p>
            <a:r>
              <a:rPr lang="en-US" dirty="0"/>
              <a:t>Authors have proposed a </a:t>
            </a:r>
            <a:r>
              <a:rPr lang="en-US" b="1" dirty="0"/>
              <a:t>safe near-optimal MDP, SNO-MDP </a:t>
            </a:r>
            <a:r>
              <a:rPr lang="en-US" dirty="0"/>
              <a:t>algorithm, for achieving a near-optimal cumulative reward while guaranteeing safety in a constrained MDP</a:t>
            </a:r>
          </a:p>
        </p:txBody>
      </p:sp>
      <p:sp>
        <p:nvSpPr>
          <p:cNvPr id="4" name="Footer Placeholder 3">
            <a:extLst>
              <a:ext uri="{FF2B5EF4-FFF2-40B4-BE49-F238E27FC236}">
                <a16:creationId xmlns:a16="http://schemas.microsoft.com/office/drawing/2014/main" id="{F49245BA-053C-40E6-A7C9-212A4FABB627}"/>
              </a:ext>
            </a:extLst>
          </p:cNvPr>
          <p:cNvSpPr>
            <a:spLocks noGrp="1"/>
          </p:cNvSpPr>
          <p:nvPr>
            <p:ph type="ftr" sz="quarter" idx="11"/>
          </p:nvPr>
        </p:nvSpPr>
        <p:spPr/>
        <p:txBody>
          <a:bodyPr/>
          <a:lstStyle/>
          <a:p>
            <a:r>
              <a:rPr lang="en-IN"/>
              <a:t>E1 277, CSA, IISc Bangalore</a:t>
            </a:r>
          </a:p>
        </p:txBody>
      </p:sp>
      <p:sp>
        <p:nvSpPr>
          <p:cNvPr id="5" name="Slide Number Placeholder 4">
            <a:extLst>
              <a:ext uri="{FF2B5EF4-FFF2-40B4-BE49-F238E27FC236}">
                <a16:creationId xmlns:a16="http://schemas.microsoft.com/office/drawing/2014/main" id="{B2ECE9F7-BC84-4519-8F3C-11BD780A55EC}"/>
              </a:ext>
            </a:extLst>
          </p:cNvPr>
          <p:cNvSpPr>
            <a:spLocks noGrp="1"/>
          </p:cNvSpPr>
          <p:nvPr>
            <p:ph type="sldNum" sz="quarter" idx="12"/>
          </p:nvPr>
        </p:nvSpPr>
        <p:spPr/>
        <p:txBody>
          <a:bodyPr/>
          <a:lstStyle/>
          <a:p>
            <a:fld id="{78118813-84B1-41F6-8FBF-7DC2DEB06BCF}" type="slidenum">
              <a:rPr lang="en-IN" smtClean="0"/>
              <a:t>3</a:t>
            </a:fld>
            <a:endParaRPr lang="en-IN"/>
          </a:p>
        </p:txBody>
      </p:sp>
    </p:spTree>
    <p:extLst>
      <p:ext uri="{BB962C8B-B14F-4D97-AF65-F5344CB8AC3E}">
        <p14:creationId xmlns:p14="http://schemas.microsoft.com/office/powerpoint/2010/main" val="30240942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A6D7C24-EC42-4B58-9DFB-0FC24E874DEB}"/>
              </a:ext>
            </a:extLst>
          </p:cNvPr>
          <p:cNvSpPr>
            <a:spLocks noGrp="1"/>
          </p:cNvSpPr>
          <p:nvPr>
            <p:ph idx="1"/>
          </p:nvPr>
        </p:nvSpPr>
        <p:spPr>
          <a:xfrm>
            <a:off x="838200" y="1002082"/>
            <a:ext cx="10515600" cy="5174881"/>
          </a:xfrm>
        </p:spPr>
        <p:txBody>
          <a:bodyPr/>
          <a:lstStyle/>
          <a:p>
            <a:r>
              <a:rPr lang="en-US" dirty="0"/>
              <a:t>The safety and efficiency of SNO-MDP are then evaluated with  GPSAFETY-GYM synthetic environment.</a:t>
            </a:r>
          </a:p>
          <a:p>
            <a:r>
              <a:rPr lang="en-US" dirty="0"/>
              <a:t>In earlier work in this field, Safe space was provided to the model and agent has to maximize the reward given that safe space. But here we are exploring the state space to expand the safe space and then agent acts on that new safe space to maximize the cumulative reward.</a:t>
            </a:r>
          </a:p>
          <a:p>
            <a:pPr marL="0" indent="0">
              <a:buNone/>
            </a:pPr>
            <a:endParaRPr lang="en-IN" dirty="0"/>
          </a:p>
        </p:txBody>
      </p:sp>
      <p:sp>
        <p:nvSpPr>
          <p:cNvPr id="4" name="Footer Placeholder 3">
            <a:extLst>
              <a:ext uri="{FF2B5EF4-FFF2-40B4-BE49-F238E27FC236}">
                <a16:creationId xmlns:a16="http://schemas.microsoft.com/office/drawing/2014/main" id="{97626DCE-FD20-47E0-899F-98AE46D815A8}"/>
              </a:ext>
            </a:extLst>
          </p:cNvPr>
          <p:cNvSpPr>
            <a:spLocks noGrp="1"/>
          </p:cNvSpPr>
          <p:nvPr>
            <p:ph type="ftr" sz="quarter" idx="11"/>
          </p:nvPr>
        </p:nvSpPr>
        <p:spPr/>
        <p:txBody>
          <a:bodyPr/>
          <a:lstStyle/>
          <a:p>
            <a:r>
              <a:rPr lang="en-IN"/>
              <a:t>E1 277, CSA, IISc Bangalore</a:t>
            </a:r>
          </a:p>
        </p:txBody>
      </p:sp>
      <p:sp>
        <p:nvSpPr>
          <p:cNvPr id="5" name="Slide Number Placeholder 4">
            <a:extLst>
              <a:ext uri="{FF2B5EF4-FFF2-40B4-BE49-F238E27FC236}">
                <a16:creationId xmlns:a16="http://schemas.microsoft.com/office/drawing/2014/main" id="{D35677B3-A201-4BA9-8263-35D4D62B7F97}"/>
              </a:ext>
            </a:extLst>
          </p:cNvPr>
          <p:cNvSpPr>
            <a:spLocks noGrp="1"/>
          </p:cNvSpPr>
          <p:nvPr>
            <p:ph type="sldNum" sz="quarter" idx="12"/>
          </p:nvPr>
        </p:nvSpPr>
        <p:spPr/>
        <p:txBody>
          <a:bodyPr/>
          <a:lstStyle/>
          <a:p>
            <a:fld id="{78118813-84B1-41F6-8FBF-7DC2DEB06BCF}" type="slidenum">
              <a:rPr lang="en-IN" smtClean="0"/>
              <a:t>4</a:t>
            </a:fld>
            <a:endParaRPr lang="en-IN"/>
          </a:p>
        </p:txBody>
      </p:sp>
    </p:spTree>
    <p:extLst>
      <p:ext uri="{BB962C8B-B14F-4D97-AF65-F5344CB8AC3E}">
        <p14:creationId xmlns:p14="http://schemas.microsoft.com/office/powerpoint/2010/main" val="7377260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22AF60-FDA2-4359-BFE1-547D8B0B7923}"/>
              </a:ext>
            </a:extLst>
          </p:cNvPr>
          <p:cNvSpPr>
            <a:spLocks noGrp="1"/>
          </p:cNvSpPr>
          <p:nvPr>
            <p:ph type="title"/>
          </p:nvPr>
        </p:nvSpPr>
        <p:spPr>
          <a:xfrm>
            <a:off x="838200" y="365126"/>
            <a:ext cx="10515600" cy="958620"/>
          </a:xfrm>
          <a:solidFill>
            <a:schemeClr val="accent2">
              <a:lumMod val="60000"/>
              <a:lumOff val="40000"/>
            </a:schemeClr>
          </a:solidFill>
        </p:spPr>
        <p:txBody>
          <a:bodyPr/>
          <a:lstStyle/>
          <a:p>
            <a:r>
              <a:rPr lang="en-US" dirty="0"/>
              <a:t>PROBLEM STATEMENT</a:t>
            </a:r>
            <a:endParaRPr lang="en-IN" dirty="0"/>
          </a:p>
        </p:txBody>
      </p:sp>
      <p:pic>
        <p:nvPicPr>
          <p:cNvPr id="25" name="Content Placeholder 24" descr="A picture containing text, clock, watch&#10;&#10;Description automatically generated">
            <a:extLst>
              <a:ext uri="{FF2B5EF4-FFF2-40B4-BE49-F238E27FC236}">
                <a16:creationId xmlns:a16="http://schemas.microsoft.com/office/drawing/2014/main" id="{65804405-C8C5-4086-93CD-1ECBE93281A9}"/>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5562600" y="1603896"/>
            <a:ext cx="5181600" cy="145264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2" name="Content Placeholder 11">
            <a:extLst>
              <a:ext uri="{FF2B5EF4-FFF2-40B4-BE49-F238E27FC236}">
                <a16:creationId xmlns:a16="http://schemas.microsoft.com/office/drawing/2014/main" id="{A09A921F-67B3-4E15-BBE9-0AD29735D69D}"/>
              </a:ext>
            </a:extLst>
          </p:cNvPr>
          <p:cNvSpPr>
            <a:spLocks noGrp="1"/>
          </p:cNvSpPr>
          <p:nvPr>
            <p:ph sz="half" idx="1"/>
          </p:nvPr>
        </p:nvSpPr>
        <p:spPr/>
        <p:txBody>
          <a:bodyPr/>
          <a:lstStyle/>
          <a:p>
            <a:endParaRPr lang="en-US" dirty="0"/>
          </a:p>
          <a:p>
            <a:endParaRPr lang="en-IN" dirty="0"/>
          </a:p>
        </p:txBody>
      </p:sp>
      <p:pic>
        <p:nvPicPr>
          <p:cNvPr id="23" name="Content Placeholder 8" descr="Chart&#10;&#10;Description automatically generated">
            <a:extLst>
              <a:ext uri="{FF2B5EF4-FFF2-40B4-BE49-F238E27FC236}">
                <a16:creationId xmlns:a16="http://schemas.microsoft.com/office/drawing/2014/main" id="{0897353D-1DAD-40E6-863B-32A2098F3E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7694" y="1959255"/>
            <a:ext cx="3286584" cy="78115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27" name="Picture 26" descr="A picture containing text, outdoor&#10;&#10;Description automatically generated">
            <a:extLst>
              <a:ext uri="{FF2B5EF4-FFF2-40B4-BE49-F238E27FC236}">
                <a16:creationId xmlns:a16="http://schemas.microsoft.com/office/drawing/2014/main" id="{FADE9180-4E49-4664-ACE8-B61EDD494A9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42468" y="3336692"/>
            <a:ext cx="4010585" cy="108600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29" name="Picture 28" descr="Text, letter&#10;&#10;Description automatically generated">
            <a:extLst>
              <a:ext uri="{FF2B5EF4-FFF2-40B4-BE49-F238E27FC236}">
                <a16:creationId xmlns:a16="http://schemas.microsoft.com/office/drawing/2014/main" id="{D0E87C96-072F-4447-B8B1-06385608A61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84967" y="4702845"/>
            <a:ext cx="6725589" cy="165758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0" name="Footer Placeholder 29">
            <a:extLst>
              <a:ext uri="{FF2B5EF4-FFF2-40B4-BE49-F238E27FC236}">
                <a16:creationId xmlns:a16="http://schemas.microsoft.com/office/drawing/2014/main" id="{BC46CC48-C934-437F-B416-839A977A7B4B}"/>
              </a:ext>
            </a:extLst>
          </p:cNvPr>
          <p:cNvSpPr>
            <a:spLocks noGrp="1"/>
          </p:cNvSpPr>
          <p:nvPr>
            <p:ph type="ftr" sz="quarter" idx="11"/>
          </p:nvPr>
        </p:nvSpPr>
        <p:spPr/>
        <p:txBody>
          <a:bodyPr/>
          <a:lstStyle/>
          <a:p>
            <a:r>
              <a:rPr lang="en-IN"/>
              <a:t>E1 277, CSA, IISc Bangalore</a:t>
            </a:r>
          </a:p>
        </p:txBody>
      </p:sp>
      <p:sp>
        <p:nvSpPr>
          <p:cNvPr id="31" name="Slide Number Placeholder 30">
            <a:extLst>
              <a:ext uri="{FF2B5EF4-FFF2-40B4-BE49-F238E27FC236}">
                <a16:creationId xmlns:a16="http://schemas.microsoft.com/office/drawing/2014/main" id="{5768C318-67E8-4964-8885-AC6D75466F29}"/>
              </a:ext>
            </a:extLst>
          </p:cNvPr>
          <p:cNvSpPr>
            <a:spLocks noGrp="1"/>
          </p:cNvSpPr>
          <p:nvPr>
            <p:ph type="sldNum" sz="quarter" idx="12"/>
          </p:nvPr>
        </p:nvSpPr>
        <p:spPr/>
        <p:txBody>
          <a:bodyPr/>
          <a:lstStyle/>
          <a:p>
            <a:fld id="{78118813-84B1-41F6-8FBF-7DC2DEB06BCF}" type="slidenum">
              <a:rPr lang="en-IN" smtClean="0"/>
              <a:t>5</a:t>
            </a:fld>
            <a:endParaRPr lang="en-IN"/>
          </a:p>
        </p:txBody>
      </p:sp>
    </p:spTree>
    <p:extLst>
      <p:ext uri="{BB962C8B-B14F-4D97-AF65-F5344CB8AC3E}">
        <p14:creationId xmlns:p14="http://schemas.microsoft.com/office/powerpoint/2010/main" val="7919050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D90F83-A1F0-43BB-A473-3C68520608CD}"/>
              </a:ext>
            </a:extLst>
          </p:cNvPr>
          <p:cNvSpPr>
            <a:spLocks noGrp="1"/>
          </p:cNvSpPr>
          <p:nvPr>
            <p:ph type="title"/>
          </p:nvPr>
        </p:nvSpPr>
        <p:spPr>
          <a:xfrm>
            <a:off x="838200" y="365126"/>
            <a:ext cx="10515600" cy="987686"/>
          </a:xfrm>
          <a:solidFill>
            <a:schemeClr val="accent2">
              <a:lumMod val="60000"/>
              <a:lumOff val="40000"/>
            </a:schemeClr>
          </a:solidFill>
        </p:spPr>
        <p:txBody>
          <a:bodyPr/>
          <a:lstStyle/>
          <a:p>
            <a:r>
              <a:rPr lang="en-US" dirty="0"/>
              <a:t>BACKGROUND</a:t>
            </a:r>
            <a:endParaRPr lang="en-IN"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688E3D93-EA38-43D6-A665-CA8C5129FB9F}"/>
                  </a:ext>
                </a:extLst>
              </p:cNvPr>
              <p:cNvSpPr>
                <a:spLocks noGrp="1"/>
              </p:cNvSpPr>
              <p:nvPr>
                <p:ph sz="half" idx="1"/>
              </p:nvPr>
            </p:nvSpPr>
            <p:spPr/>
            <p:txBody>
              <a:bodyPr>
                <a:normAutofit fontScale="77500" lnSpcReduction="20000"/>
              </a:bodyPr>
              <a:lstStyle/>
              <a:p>
                <a:r>
                  <a:rPr lang="en-IN" sz="1800" b="1" dirty="0"/>
                  <a:t>Predicted pessimistic safe space</a:t>
                </a:r>
              </a:p>
              <a:p>
                <a:pPr marL="0" indent="0">
                  <a:lnSpc>
                    <a:spcPct val="200000"/>
                  </a:lnSpc>
                  <a:buNone/>
                </a:pPr>
                <a:r>
                  <a:rPr lang="en-IN" dirty="0"/>
                  <a:t>	</a:t>
                </a:r>
                <a14:m>
                  <m:oMath xmlns:m="http://schemas.openxmlformats.org/officeDocument/2006/math">
                    <m:sSubSup>
                      <m:sSubSupPr>
                        <m:ctrlPr>
                          <a:rPr lang="en-IN" i="1" smtClean="0">
                            <a:effectLst/>
                            <a:latin typeface="Cambria Math" panose="02040503050406030204" pitchFamily="18" charset="0"/>
                          </a:rPr>
                        </m:ctrlPr>
                      </m:sSubSupPr>
                      <m:e>
                        <m:r>
                          <a:rPr lang="en-IN" sz="1800" i="1">
                            <a:effectLst/>
                            <a:latin typeface="Cambria Math" panose="02040503050406030204" pitchFamily="18" charset="0"/>
                            <a:ea typeface="Calibri" panose="020F0502020204030204" pitchFamily="34" charset="0"/>
                            <a:cs typeface="Times New Roman" panose="02020603050405020304" pitchFamily="18" charset="0"/>
                          </a:rPr>
                          <m:t>𝑆</m:t>
                        </m:r>
                      </m:e>
                      <m:sub>
                        <m:r>
                          <a:rPr lang="en-IN" sz="1800" i="1">
                            <a:effectLst/>
                            <a:latin typeface="Cambria Math" panose="02040503050406030204" pitchFamily="18" charset="0"/>
                            <a:ea typeface="Calibri" panose="020F0502020204030204" pitchFamily="34" charset="0"/>
                            <a:cs typeface="Times New Roman" panose="02020603050405020304" pitchFamily="18" charset="0"/>
                          </a:rPr>
                          <m:t>𝑡</m:t>
                        </m:r>
                      </m:sub>
                      <m:sup>
                        <m:r>
                          <a:rPr lang="en-IN" sz="1800" i="1">
                            <a:effectLst/>
                            <a:latin typeface="Cambria Math" panose="02040503050406030204" pitchFamily="18" charset="0"/>
                            <a:ea typeface="Calibri" panose="020F0502020204030204" pitchFamily="34" charset="0"/>
                            <a:cs typeface="Times New Roman" panose="02020603050405020304" pitchFamily="18" charset="0"/>
                          </a:rPr>
                          <m:t>−</m:t>
                        </m:r>
                      </m:sup>
                    </m:sSubSup>
                    <m:r>
                      <a:rPr lang="en-US" sz="1800" b="0" i="1" smtClean="0">
                        <a:effectLst/>
                        <a:latin typeface="Cambria Math" panose="02040503050406030204" pitchFamily="18" charset="0"/>
                        <a:ea typeface="Calibri" panose="020F0502020204030204" pitchFamily="34" charset="0"/>
                        <a:cs typeface="Times New Roman" panose="02020603050405020304" pitchFamily="18" charset="0"/>
                      </a:rPr>
                      <m:t>       </m:t>
                    </m:r>
                    <m:sSubSup>
                      <m:sSubSupPr>
                        <m:ctrlPr>
                          <a:rPr lang="en-IN" i="1" smtClean="0">
                            <a:effectLst/>
                            <a:latin typeface="Cambria Math" panose="02040503050406030204" pitchFamily="18" charset="0"/>
                          </a:rPr>
                        </m:ctrlPr>
                      </m:sSubSupPr>
                      <m:e>
                        <m:r>
                          <a:rPr lang="en-IN" sz="1800" i="1">
                            <a:effectLst/>
                            <a:latin typeface="Cambria Math" panose="02040503050406030204" pitchFamily="18" charset="0"/>
                            <a:ea typeface="Calibri" panose="020F0502020204030204" pitchFamily="34" charset="0"/>
                            <a:cs typeface="Times New Roman" panose="02020603050405020304" pitchFamily="18" charset="0"/>
                          </a:rPr>
                          <m:t>𝑋</m:t>
                        </m:r>
                      </m:e>
                      <m:sub>
                        <m:r>
                          <a:rPr lang="en-IN" sz="1800" i="1">
                            <a:effectLst/>
                            <a:latin typeface="Cambria Math" panose="02040503050406030204" pitchFamily="18" charset="0"/>
                            <a:ea typeface="Calibri" panose="020F0502020204030204" pitchFamily="34" charset="0"/>
                            <a:cs typeface="Times New Roman" panose="02020603050405020304" pitchFamily="18" charset="0"/>
                          </a:rPr>
                          <m:t>𝑡</m:t>
                        </m:r>
                      </m:sub>
                      <m:sup>
                        <m:r>
                          <a:rPr lang="en-IN" sz="1800" i="1">
                            <a:effectLst/>
                            <a:latin typeface="Cambria Math" panose="02040503050406030204" pitchFamily="18" charset="0"/>
                            <a:ea typeface="Calibri" panose="020F0502020204030204" pitchFamily="34" charset="0"/>
                            <a:cs typeface="Times New Roman" panose="02020603050405020304" pitchFamily="18" charset="0"/>
                          </a:rPr>
                          <m:t>−</m:t>
                        </m:r>
                      </m:sup>
                    </m:sSubSup>
                    <m:r>
                      <a:rPr lang="en-US" sz="1800" b="0" i="1" smtClean="0">
                        <a:effectLst/>
                        <a:latin typeface="Cambria Math" panose="02040503050406030204" pitchFamily="18" charset="0"/>
                        <a:ea typeface="Calibri" panose="020F0502020204030204" pitchFamily="34" charset="0"/>
                        <a:cs typeface="Times New Roman" panose="02020603050405020304" pitchFamily="18" charset="0"/>
                      </a:rPr>
                      <m:t>           </m:t>
                    </m:r>
                    <m:sSubSup>
                      <m:sSubSupPr>
                        <m:ctrlPr>
                          <a:rPr lang="en-IN" i="1" smtClean="0">
                            <a:effectLst/>
                            <a:latin typeface="Cambria Math" panose="02040503050406030204" pitchFamily="18" charset="0"/>
                          </a:rPr>
                        </m:ctrlPr>
                      </m:sSubSupPr>
                      <m:e>
                        <m:r>
                          <a:rPr lang="en-IN" sz="1800" i="1">
                            <a:effectLst/>
                            <a:latin typeface="Cambria Math" panose="02040503050406030204" pitchFamily="18" charset="0"/>
                            <a:ea typeface="Calibri" panose="020F0502020204030204" pitchFamily="34" charset="0"/>
                            <a:cs typeface="Times New Roman" panose="02020603050405020304" pitchFamily="18" charset="0"/>
                          </a:rPr>
                          <m:t>𝑋</m:t>
                        </m:r>
                      </m:e>
                      <m:sub>
                        <m:r>
                          <a:rPr lang="en-IN" sz="1800" i="1">
                            <a:effectLst/>
                            <a:latin typeface="Cambria Math" panose="02040503050406030204" pitchFamily="18" charset="0"/>
                            <a:ea typeface="Calibri" panose="020F0502020204030204" pitchFamily="34" charset="0"/>
                            <a:cs typeface="Times New Roman" panose="02020603050405020304" pitchFamily="18" charset="0"/>
                          </a:rPr>
                          <m:t>𝑡</m:t>
                        </m:r>
                        <m:r>
                          <a:rPr lang="en-IN" sz="1800" i="1">
                            <a:effectLst/>
                            <a:latin typeface="Cambria Math" panose="02040503050406030204" pitchFamily="18" charset="0"/>
                            <a:ea typeface="Calibri" panose="020F0502020204030204" pitchFamily="34" charset="0"/>
                            <a:cs typeface="Times New Roman" panose="02020603050405020304" pitchFamily="18" charset="0"/>
                          </a:rPr>
                          <m:t>−1</m:t>
                        </m:r>
                      </m:sub>
                      <m:sup>
                        <m:r>
                          <a:rPr lang="en-IN" sz="1800" i="1">
                            <a:effectLst/>
                            <a:latin typeface="Cambria Math" panose="02040503050406030204" pitchFamily="18" charset="0"/>
                            <a:ea typeface="Calibri" panose="020F0502020204030204" pitchFamily="34" charset="0"/>
                            <a:cs typeface="Times New Roman" panose="02020603050405020304" pitchFamily="18" charset="0"/>
                          </a:rPr>
                          <m:t>−</m:t>
                        </m:r>
                      </m:sup>
                    </m:sSubSup>
                  </m:oMath>
                </a14:m>
                <a:endParaRPr lang="en-IN" i="1" dirty="0"/>
              </a:p>
              <a:p>
                <a:pPr marL="0" indent="0">
                  <a:lnSpc>
                    <a:spcPct val="200000"/>
                  </a:lnSpc>
                  <a:buNone/>
                </a:pPr>
                <a14:m>
                  <m:oMathPara xmlns:m="http://schemas.openxmlformats.org/officeDocument/2006/math">
                    <m:oMathParaPr>
                      <m:jc m:val="centerGroup"/>
                    </m:oMathParaPr>
                    <m:oMath xmlns:m="http://schemas.openxmlformats.org/officeDocument/2006/math">
                      <m:sSub>
                        <m:sSubPr>
                          <m:ctrlPr>
                            <a:rPr lang="en-IN" i="1" smtClean="0">
                              <a:effectLst/>
                              <a:latin typeface="Cambria Math" panose="02040503050406030204" pitchFamily="18" charset="0"/>
                            </a:rPr>
                          </m:ctrlPr>
                        </m:sSubPr>
                        <m:e>
                          <m:r>
                            <a:rPr lang="en-IN" sz="1800" i="1">
                              <a:effectLst/>
                              <a:latin typeface="Cambria Math" panose="02040503050406030204" pitchFamily="18" charset="0"/>
                              <a:ea typeface="Calibri" panose="020F0502020204030204" pitchFamily="34" charset="0"/>
                              <a:cs typeface="Times New Roman" panose="02020603050405020304" pitchFamily="18" charset="0"/>
                            </a:rPr>
                            <m:t>𝑄</m:t>
                          </m:r>
                        </m:e>
                        <m:sub>
                          <m:r>
                            <a:rPr lang="en-IN" sz="1800" i="1">
                              <a:effectLst/>
                              <a:latin typeface="Cambria Math" panose="02040503050406030204" pitchFamily="18" charset="0"/>
                              <a:ea typeface="Calibri" panose="020F0502020204030204" pitchFamily="34" charset="0"/>
                              <a:cs typeface="Times New Roman" panose="02020603050405020304" pitchFamily="18" charset="0"/>
                            </a:rPr>
                            <m:t>𝑡</m:t>
                          </m:r>
                        </m:sub>
                      </m:sSub>
                      <m:d>
                        <m:dPr>
                          <m:ctrlPr>
                            <a:rPr lang="en-IN" i="1">
                              <a:effectLst/>
                              <a:latin typeface="Cambria Math" panose="02040503050406030204" pitchFamily="18" charset="0"/>
                            </a:rPr>
                          </m:ctrlPr>
                        </m:dPr>
                        <m:e>
                          <m:r>
                            <a:rPr lang="en-IN" sz="1800" i="1">
                              <a:effectLst/>
                              <a:latin typeface="Cambria Math" panose="02040503050406030204" pitchFamily="18" charset="0"/>
                              <a:ea typeface="Calibri" panose="020F0502020204030204" pitchFamily="34" charset="0"/>
                              <a:cs typeface="Times New Roman" panose="02020603050405020304" pitchFamily="18" charset="0"/>
                            </a:rPr>
                            <m:t>𝑠</m:t>
                          </m:r>
                        </m:e>
                      </m:d>
                      <m:r>
                        <a:rPr lang="en-IN" sz="1800" i="1">
                          <a:effectLst/>
                          <a:latin typeface="Cambria Math" panose="02040503050406030204" pitchFamily="18" charset="0"/>
                          <a:ea typeface="Calibri" panose="020F0502020204030204" pitchFamily="34" charset="0"/>
                          <a:cs typeface="Times New Roman" panose="02020603050405020304" pitchFamily="18" charset="0"/>
                        </a:rPr>
                        <m:t>≔</m:t>
                      </m:r>
                      <m:d>
                        <m:dPr>
                          <m:begChr m:val="["/>
                          <m:endChr m:val="]"/>
                          <m:ctrlPr>
                            <a:rPr lang="en-IN" i="1">
                              <a:effectLst/>
                              <a:latin typeface="Cambria Math" panose="02040503050406030204" pitchFamily="18" charset="0"/>
                            </a:rPr>
                          </m:ctrlPr>
                        </m:dPr>
                        <m:e>
                          <m:sSubSup>
                            <m:sSubSupPr>
                              <m:ctrlPr>
                                <a:rPr lang="en-IN" i="1">
                                  <a:effectLst/>
                                  <a:latin typeface="Cambria Math" panose="02040503050406030204" pitchFamily="18" charset="0"/>
                                </a:rPr>
                              </m:ctrlPr>
                            </m:sSubSupPr>
                            <m:e>
                              <m:r>
                                <m:rPr>
                                  <m:sty m:val="p"/>
                                </m:rPr>
                                <a:rPr lang="en-IN" sz="1800">
                                  <a:effectLst/>
                                  <a:latin typeface="Cambria Math" panose="02040503050406030204" pitchFamily="18" charset="0"/>
                                  <a:ea typeface="Calibri" panose="020F0502020204030204" pitchFamily="34" charset="0"/>
                                  <a:cs typeface="Times New Roman" panose="02020603050405020304" pitchFamily="18" charset="0"/>
                                </a:rPr>
                                <m:t>μ</m:t>
                              </m:r>
                            </m:e>
                            <m:sub>
                              <m:r>
                                <a:rPr lang="en-IN" sz="1800" i="1">
                                  <a:effectLst/>
                                  <a:latin typeface="Cambria Math" panose="02040503050406030204" pitchFamily="18" charset="0"/>
                                  <a:ea typeface="Calibri" panose="020F0502020204030204" pitchFamily="34" charset="0"/>
                                  <a:cs typeface="Times New Roman" panose="02020603050405020304" pitchFamily="18" charset="0"/>
                                </a:rPr>
                                <m:t>𝑡</m:t>
                              </m:r>
                              <m:r>
                                <a:rPr lang="en-IN" sz="1800" i="1">
                                  <a:effectLst/>
                                  <a:latin typeface="Cambria Math" panose="02040503050406030204" pitchFamily="18" charset="0"/>
                                  <a:ea typeface="Calibri" panose="020F0502020204030204" pitchFamily="34" charset="0"/>
                                  <a:cs typeface="Times New Roman" panose="02020603050405020304" pitchFamily="18" charset="0"/>
                                </a:rPr>
                                <m:t>−1</m:t>
                              </m:r>
                            </m:sub>
                            <m:sup>
                              <m:r>
                                <a:rPr lang="en-IN" sz="1800" i="1">
                                  <a:effectLst/>
                                  <a:latin typeface="Cambria Math" panose="02040503050406030204" pitchFamily="18" charset="0"/>
                                  <a:ea typeface="Calibri" panose="020F0502020204030204" pitchFamily="34" charset="0"/>
                                  <a:cs typeface="Times New Roman" panose="02020603050405020304" pitchFamily="18" charset="0"/>
                                </a:rPr>
                                <m:t>𝑔</m:t>
                              </m:r>
                            </m:sup>
                          </m:sSubSup>
                          <m:d>
                            <m:dPr>
                              <m:ctrlPr>
                                <a:rPr lang="en-IN" i="1">
                                  <a:effectLst/>
                                  <a:latin typeface="Cambria Math" panose="02040503050406030204" pitchFamily="18" charset="0"/>
                                </a:rPr>
                              </m:ctrlPr>
                            </m:dPr>
                            <m:e>
                              <m:r>
                                <a:rPr lang="en-IN" sz="1800" i="1">
                                  <a:effectLst/>
                                  <a:latin typeface="Cambria Math" panose="02040503050406030204" pitchFamily="18" charset="0"/>
                                  <a:ea typeface="Calibri" panose="020F0502020204030204" pitchFamily="34" charset="0"/>
                                  <a:cs typeface="Times New Roman" panose="02020603050405020304" pitchFamily="18" charset="0"/>
                                </a:rPr>
                                <m:t>𝑠</m:t>
                              </m:r>
                            </m:e>
                          </m:d>
                          <m:r>
                            <a:rPr lang="en-IN" sz="1800">
                              <a:effectLst/>
                              <a:latin typeface="Cambria Math" panose="02040503050406030204" pitchFamily="18" charset="0"/>
                              <a:ea typeface="Calibri" panose="020F0502020204030204" pitchFamily="34" charset="0"/>
                              <a:cs typeface="Times New Roman" panose="02020603050405020304" pitchFamily="18" charset="0"/>
                            </a:rPr>
                            <m:t>±</m:t>
                          </m:r>
                          <m:sSubSup>
                            <m:sSubSupPr>
                              <m:ctrlPr>
                                <a:rPr lang="en-IN" i="1">
                                  <a:effectLst/>
                                  <a:latin typeface="Cambria Math" panose="02040503050406030204" pitchFamily="18" charset="0"/>
                                </a:rPr>
                              </m:ctrlPr>
                            </m:sSubSupPr>
                            <m:e>
                              <m:r>
                                <m:rPr>
                                  <m:sty m:val="p"/>
                                </m:rPr>
                                <a:rPr lang="en-IN" sz="1800">
                                  <a:effectLst/>
                                  <a:latin typeface="Cambria Math" panose="02040503050406030204" pitchFamily="18" charset="0"/>
                                  <a:ea typeface="Calibri" panose="020F0502020204030204" pitchFamily="34" charset="0"/>
                                  <a:cs typeface="Times New Roman" panose="02020603050405020304" pitchFamily="18" charset="0"/>
                                </a:rPr>
                                <m:t>β</m:t>
                              </m:r>
                            </m:e>
                            <m:sub>
                              <m:r>
                                <a:rPr lang="en-IN" sz="1800" i="1">
                                  <a:effectLst/>
                                  <a:latin typeface="Cambria Math" panose="02040503050406030204" pitchFamily="18" charset="0"/>
                                  <a:ea typeface="Calibri" panose="020F0502020204030204" pitchFamily="34" charset="0"/>
                                  <a:cs typeface="Times New Roman" panose="02020603050405020304" pitchFamily="18" charset="0"/>
                                </a:rPr>
                                <m:t>𝑡</m:t>
                              </m:r>
                            </m:sub>
                            <m:sup>
                              <m:r>
                                <a:rPr lang="en-IN" sz="1800" i="1">
                                  <a:effectLst/>
                                  <a:latin typeface="Cambria Math" panose="02040503050406030204" pitchFamily="18" charset="0"/>
                                  <a:ea typeface="Calibri" panose="020F0502020204030204" pitchFamily="34" charset="0"/>
                                  <a:cs typeface="Times New Roman" panose="02020603050405020304" pitchFamily="18" charset="0"/>
                                </a:rPr>
                                <m:t>1</m:t>
                              </m:r>
                              <m:r>
                                <m:rPr>
                                  <m:lit/>
                                </m:rPr>
                                <a:rPr lang="en-IN" sz="1800" i="1">
                                  <a:effectLst/>
                                  <a:latin typeface="Cambria Math" panose="02040503050406030204" pitchFamily="18" charset="0"/>
                                  <a:ea typeface="Calibri" panose="020F0502020204030204" pitchFamily="34" charset="0"/>
                                  <a:cs typeface="Times New Roman" panose="02020603050405020304" pitchFamily="18" charset="0"/>
                                </a:rPr>
                                <m:t>/</m:t>
                              </m:r>
                              <m:r>
                                <a:rPr lang="en-IN" sz="1800" i="1">
                                  <a:effectLst/>
                                  <a:latin typeface="Cambria Math" panose="02040503050406030204" pitchFamily="18" charset="0"/>
                                  <a:ea typeface="Calibri" panose="020F0502020204030204" pitchFamily="34" charset="0"/>
                                  <a:cs typeface="Times New Roman" panose="02020603050405020304" pitchFamily="18" charset="0"/>
                                </a:rPr>
                                <m:t>2</m:t>
                              </m:r>
                            </m:sup>
                          </m:sSubSup>
                          <m:sSubSup>
                            <m:sSubSupPr>
                              <m:ctrlPr>
                                <a:rPr lang="en-IN" i="1">
                                  <a:effectLst/>
                                  <a:latin typeface="Cambria Math" panose="02040503050406030204" pitchFamily="18" charset="0"/>
                                </a:rPr>
                              </m:ctrlPr>
                            </m:sSubSupPr>
                            <m:e>
                              <m:r>
                                <m:rPr>
                                  <m:sty m:val="p"/>
                                </m:rPr>
                                <a:rPr lang="en-IN" sz="1800">
                                  <a:effectLst/>
                                  <a:latin typeface="Cambria Math" panose="02040503050406030204" pitchFamily="18" charset="0"/>
                                  <a:ea typeface="Calibri" panose="020F0502020204030204" pitchFamily="34" charset="0"/>
                                  <a:cs typeface="Times New Roman" panose="02020603050405020304" pitchFamily="18" charset="0"/>
                                </a:rPr>
                                <m:t>σ</m:t>
                              </m:r>
                            </m:e>
                            <m:sub>
                              <m:r>
                                <a:rPr lang="en-IN" sz="1800" i="1">
                                  <a:effectLst/>
                                  <a:latin typeface="Cambria Math" panose="02040503050406030204" pitchFamily="18" charset="0"/>
                                  <a:ea typeface="Calibri" panose="020F0502020204030204" pitchFamily="34" charset="0"/>
                                  <a:cs typeface="Times New Roman" panose="02020603050405020304" pitchFamily="18" charset="0"/>
                                </a:rPr>
                                <m:t>𝑡</m:t>
                              </m:r>
                              <m:r>
                                <a:rPr lang="en-IN" sz="1800" i="1">
                                  <a:effectLst/>
                                  <a:latin typeface="Cambria Math" panose="02040503050406030204" pitchFamily="18" charset="0"/>
                                  <a:ea typeface="Calibri" panose="020F0502020204030204" pitchFamily="34" charset="0"/>
                                  <a:cs typeface="Times New Roman" panose="02020603050405020304" pitchFamily="18" charset="0"/>
                                </a:rPr>
                                <m:t>−1</m:t>
                              </m:r>
                            </m:sub>
                            <m:sup>
                              <m:r>
                                <a:rPr lang="en-IN" sz="1800" i="1">
                                  <a:effectLst/>
                                  <a:latin typeface="Cambria Math" panose="02040503050406030204" pitchFamily="18" charset="0"/>
                                  <a:ea typeface="Calibri" panose="020F0502020204030204" pitchFamily="34" charset="0"/>
                                  <a:cs typeface="Times New Roman" panose="02020603050405020304" pitchFamily="18" charset="0"/>
                                </a:rPr>
                                <m:t>𝑔</m:t>
                              </m:r>
                            </m:sup>
                          </m:sSubSup>
                          <m:d>
                            <m:dPr>
                              <m:ctrlPr>
                                <a:rPr lang="en-IN" i="1">
                                  <a:effectLst/>
                                  <a:latin typeface="Cambria Math" panose="02040503050406030204" pitchFamily="18" charset="0"/>
                                </a:rPr>
                              </m:ctrlPr>
                            </m:dPr>
                            <m:e>
                              <m:r>
                                <a:rPr lang="en-IN" sz="1800" i="1">
                                  <a:effectLst/>
                                  <a:latin typeface="Cambria Math" panose="02040503050406030204" pitchFamily="18" charset="0"/>
                                  <a:ea typeface="Calibri" panose="020F0502020204030204" pitchFamily="34" charset="0"/>
                                  <a:cs typeface="Times New Roman" panose="02020603050405020304" pitchFamily="18" charset="0"/>
                                </a:rPr>
                                <m:t>𝑠</m:t>
                              </m:r>
                            </m:e>
                          </m:d>
                        </m:e>
                      </m:d>
                    </m:oMath>
                  </m:oMathPara>
                </a14:m>
                <a:endParaRPr lang="en-IN" i="1" dirty="0"/>
              </a:p>
              <a:p>
                <a:pPr marL="0" indent="0">
                  <a:lnSpc>
                    <a:spcPct val="200000"/>
                  </a:lnSpc>
                  <a:buNone/>
                </a:pPr>
                <a14:m>
                  <m:oMath xmlns:m="http://schemas.openxmlformats.org/officeDocument/2006/math">
                    <m:sSub>
                      <m:sSubPr>
                        <m:ctrlPr>
                          <a:rPr lang="en-IN"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𝑡</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𝑠</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𝑄</m:t>
                        </m:r>
                      </m:e>
                      <m:sub>
                        <m:r>
                          <a:rPr lang="en-US" b="0" i="1" smtClean="0">
                            <a:latin typeface="Cambria Math" panose="02040503050406030204" pitchFamily="18" charset="0"/>
                          </a:rPr>
                          <m:t>𝑡</m:t>
                        </m:r>
                      </m:sub>
                    </m:sSub>
                  </m:oMath>
                </a14:m>
                <a:r>
                  <a:rPr lang="en-IN" i="1" dirty="0"/>
                  <a:t>(s)</a:t>
                </a:r>
                <a14:m>
                  <m:oMath xmlns:m="http://schemas.openxmlformats.org/officeDocument/2006/math">
                    <m:r>
                      <a:rPr lang="en-IN" i="1" smtClean="0">
                        <a:latin typeface="Cambria Math" panose="02040503050406030204" pitchFamily="18" charset="0"/>
                        <a:ea typeface="Cambria Math" panose="02040503050406030204" pitchFamily="18" charset="0"/>
                      </a:rPr>
                      <m:t>∩</m:t>
                    </m:r>
                    <m:sSub>
                      <m:sSubPr>
                        <m:ctrlPr>
                          <a:rPr lang="en-IN"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𝑡</m:t>
                        </m:r>
                        <m:r>
                          <a:rPr lang="en-US" b="0" i="1" smtClean="0">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b="0" i="1" smtClean="0">
                        <a:latin typeface="Cambria Math" panose="02040503050406030204" pitchFamily="18" charset="0"/>
                      </a:rPr>
                      <m:t>; </m:t>
                    </m:r>
                    <m:sSub>
                      <m:sSubPr>
                        <m:ctrlPr>
                          <a:rPr lang="en-IN" i="1">
                            <a:latin typeface="Cambria Math" panose="02040503050406030204" pitchFamily="18" charset="0"/>
                          </a:rPr>
                        </m:ctrlPr>
                      </m:sSubPr>
                      <m:e>
                        <m:r>
                          <a:rPr lang="en-US" i="1">
                            <a:latin typeface="Cambria Math" panose="02040503050406030204" pitchFamily="18" charset="0"/>
                          </a:rPr>
                          <m:t>𝐶</m:t>
                        </m:r>
                      </m:e>
                      <m:sub>
                        <m:r>
                          <a:rPr lang="en-US" b="0" i="1" smtClean="0">
                            <a:latin typeface="Cambria Math" panose="02040503050406030204" pitchFamily="18" charset="0"/>
                          </a:rPr>
                          <m:t>0</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b="0" i="1" smtClean="0">
                        <a:latin typeface="Cambria Math" panose="02040503050406030204" pitchFamily="18" charset="0"/>
                      </a:rPr>
                      <m:t>=[</m:t>
                    </m:r>
                    <m:r>
                      <a:rPr lang="en-US" b="0" i="1" smtClean="0">
                        <a:latin typeface="Cambria Math" panose="02040503050406030204" pitchFamily="18" charset="0"/>
                      </a:rPr>
                      <m:t>h</m:t>
                    </m:r>
                    <m:r>
                      <a:rPr lang="en-US" b="0" i="1" smtClean="0">
                        <a:latin typeface="Cambria Math" panose="02040503050406030204" pitchFamily="18" charset="0"/>
                      </a:rPr>
                      <m:t>,∞]</m:t>
                    </m:r>
                  </m:oMath>
                </a14:m>
                <a:endParaRPr lang="en-IN" i="1" dirty="0"/>
              </a:p>
              <a:p>
                <a:pPr marL="0" indent="0">
                  <a:lnSpc>
                    <a:spcPct val="200000"/>
                  </a:lnSpc>
                  <a:buNone/>
                </a:pPr>
                <a14:m>
                  <m:oMathPara xmlns:m="http://schemas.openxmlformats.org/officeDocument/2006/math">
                    <m:oMathParaPr>
                      <m:jc m:val="centerGroup"/>
                    </m:oMathParaPr>
                    <m:oMath xmlns:m="http://schemas.openxmlformats.org/officeDocument/2006/math">
                      <m:sSub>
                        <m:sSubPr>
                          <m:ctrlPr>
                            <a:rPr lang="en-IN" sz="1800" i="1" smtClean="0">
                              <a:effectLst/>
                              <a:latin typeface="Cambria Math" panose="02040503050406030204" pitchFamily="18" charset="0"/>
                              <a:ea typeface="Calibri" panose="020F0502020204030204" pitchFamily="34" charset="0"/>
                              <a:cs typeface="Times New Roman" panose="02020603050405020304" pitchFamily="18" charset="0"/>
                            </a:rPr>
                          </m:ctrlPr>
                        </m:sSubPr>
                        <m:e>
                          <m:r>
                            <a:rPr lang="en-IN" sz="1800" i="1">
                              <a:effectLst/>
                              <a:latin typeface="Cambria Math" panose="02040503050406030204" pitchFamily="18" charset="0"/>
                              <a:ea typeface="Calibri" panose="020F0502020204030204" pitchFamily="34" charset="0"/>
                              <a:cs typeface="Times New Roman" panose="02020603050405020304" pitchFamily="18" charset="0"/>
                            </a:rPr>
                            <m:t>𝑙</m:t>
                          </m:r>
                        </m:e>
                        <m:sub>
                          <m:r>
                            <a:rPr lang="en-IN" sz="1800" i="1">
                              <a:effectLst/>
                              <a:latin typeface="Cambria Math" panose="02040503050406030204" pitchFamily="18" charset="0"/>
                              <a:ea typeface="Calibri" panose="020F0502020204030204" pitchFamily="34" charset="0"/>
                              <a:cs typeface="Times New Roman" panose="02020603050405020304" pitchFamily="18" charset="0"/>
                            </a:rPr>
                            <m:t>𝑡</m:t>
                          </m:r>
                        </m:sub>
                      </m:sSub>
                      <m:d>
                        <m:dPr>
                          <m:ctrlPr>
                            <a:rPr lang="en-IN" sz="1800" i="1">
                              <a:effectLst/>
                              <a:latin typeface="Cambria Math" panose="02040503050406030204" pitchFamily="18" charset="0"/>
                              <a:ea typeface="Calibri" panose="020F0502020204030204" pitchFamily="34" charset="0"/>
                              <a:cs typeface="Times New Roman" panose="02020603050405020304" pitchFamily="18" charset="0"/>
                            </a:rPr>
                          </m:ctrlPr>
                        </m:dPr>
                        <m:e>
                          <m:r>
                            <a:rPr lang="en-IN" sz="1800" i="1">
                              <a:effectLst/>
                              <a:latin typeface="Cambria Math" panose="02040503050406030204" pitchFamily="18" charset="0"/>
                              <a:ea typeface="Calibri" panose="020F0502020204030204" pitchFamily="34" charset="0"/>
                              <a:cs typeface="Times New Roman" panose="02020603050405020304" pitchFamily="18" charset="0"/>
                            </a:rPr>
                            <m:t>𝑠</m:t>
                          </m:r>
                        </m:e>
                      </m:d>
                      <m:r>
                        <a:rPr lang="en-IN" sz="1800" i="1">
                          <a:effectLst/>
                          <a:latin typeface="Cambria Math" panose="02040503050406030204" pitchFamily="18" charset="0"/>
                          <a:ea typeface="Calibri" panose="020F0502020204030204" pitchFamily="34" charset="0"/>
                          <a:cs typeface="Times New Roman" panose="02020603050405020304" pitchFamily="18" charset="0"/>
                        </a:rPr>
                        <m:t>≔</m:t>
                      </m:r>
                      <m:func>
                        <m:funcPr>
                          <m:ctrlPr>
                            <a:rPr lang="en-IN" sz="1800" i="1">
                              <a:effectLst/>
                              <a:latin typeface="Cambria Math" panose="02040503050406030204" pitchFamily="18" charset="0"/>
                              <a:ea typeface="Calibri" panose="020F0502020204030204" pitchFamily="34" charset="0"/>
                              <a:cs typeface="Times New Roman" panose="02020603050405020304" pitchFamily="18" charset="0"/>
                            </a:rPr>
                          </m:ctrlPr>
                        </m:funcPr>
                        <m:fName>
                          <m:r>
                            <m:rPr>
                              <m:sty m:val="p"/>
                            </m:rPr>
                            <a:rPr lang="en-IN" sz="1800">
                              <a:effectLst/>
                              <a:latin typeface="Cambria Math" panose="02040503050406030204" pitchFamily="18" charset="0"/>
                              <a:ea typeface="Calibri" panose="020F0502020204030204" pitchFamily="34" charset="0"/>
                              <a:cs typeface="Times New Roman" panose="02020603050405020304" pitchFamily="18" charset="0"/>
                            </a:rPr>
                            <m:t>min</m:t>
                          </m:r>
                        </m:fName>
                        <m:e>
                          <m:sSub>
                            <m:sSubPr>
                              <m:ctrlPr>
                                <a:rPr lang="en-IN"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IN" sz="1800" i="1">
                                  <a:effectLst/>
                                  <a:latin typeface="Cambria Math" panose="02040503050406030204" pitchFamily="18" charset="0"/>
                                  <a:ea typeface="Calibri" panose="020F0502020204030204" pitchFamily="34" charset="0"/>
                                  <a:cs typeface="Times New Roman" panose="02020603050405020304" pitchFamily="18" charset="0"/>
                                </a:rPr>
                                <m:t>𝐶</m:t>
                              </m:r>
                            </m:e>
                            <m:sub>
                              <m:r>
                                <a:rPr lang="en-IN" sz="1800" i="1">
                                  <a:effectLst/>
                                  <a:latin typeface="Cambria Math" panose="02040503050406030204" pitchFamily="18" charset="0"/>
                                  <a:ea typeface="Calibri" panose="020F0502020204030204" pitchFamily="34" charset="0"/>
                                  <a:cs typeface="Times New Roman" panose="02020603050405020304" pitchFamily="18" charset="0"/>
                                </a:rPr>
                                <m:t>𝑡</m:t>
                              </m:r>
                            </m:sub>
                          </m:sSub>
                        </m:e>
                      </m:func>
                      <m:d>
                        <m:dPr>
                          <m:ctrlPr>
                            <a:rPr lang="en-IN" sz="1800" i="1">
                              <a:effectLst/>
                              <a:latin typeface="Cambria Math" panose="02040503050406030204" pitchFamily="18" charset="0"/>
                              <a:ea typeface="Calibri" panose="020F0502020204030204" pitchFamily="34" charset="0"/>
                              <a:cs typeface="Times New Roman" panose="02020603050405020304" pitchFamily="18" charset="0"/>
                            </a:rPr>
                          </m:ctrlPr>
                        </m:dPr>
                        <m:e>
                          <m:r>
                            <a:rPr lang="en-IN" sz="1800" i="1">
                              <a:effectLst/>
                              <a:latin typeface="Cambria Math" panose="02040503050406030204" pitchFamily="18" charset="0"/>
                              <a:ea typeface="Calibri" panose="020F0502020204030204" pitchFamily="34" charset="0"/>
                              <a:cs typeface="Times New Roman" panose="02020603050405020304" pitchFamily="18" charset="0"/>
                            </a:rPr>
                            <m:t>𝑠</m:t>
                          </m:r>
                        </m:e>
                      </m:d>
                    </m:oMath>
                  </m:oMathPara>
                </a14:m>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200000"/>
                  </a:lnSpc>
                  <a:buNone/>
                </a:pPr>
                <a14:m>
                  <m:oMathPara xmlns:m="http://schemas.openxmlformats.org/officeDocument/2006/math">
                    <m:oMathParaPr>
                      <m:jc m:val="centerGroup"/>
                    </m:oMathParaPr>
                    <m:oMath xmlns:m="http://schemas.openxmlformats.org/officeDocument/2006/math">
                      <m:sSub>
                        <m:sSubPr>
                          <m:ctrlPr>
                            <a:rPr lang="en-IN" sz="1800" i="1" smtClean="0">
                              <a:effectLst/>
                              <a:latin typeface="Cambria Math" panose="02040503050406030204" pitchFamily="18" charset="0"/>
                            </a:rPr>
                          </m:ctrlPr>
                        </m:sSubPr>
                        <m:e>
                          <m:r>
                            <a:rPr lang="en-IN" sz="1800" i="1">
                              <a:effectLst/>
                              <a:latin typeface="Cambria Math" panose="02040503050406030204" pitchFamily="18" charset="0"/>
                              <a:ea typeface="Calibri" panose="020F0502020204030204" pitchFamily="34" charset="0"/>
                              <a:cs typeface="Times New Roman" panose="02020603050405020304" pitchFamily="18" charset="0"/>
                            </a:rPr>
                            <m:t>𝑢</m:t>
                          </m:r>
                        </m:e>
                        <m:sub>
                          <m:r>
                            <a:rPr lang="en-IN" sz="1800" i="1">
                              <a:effectLst/>
                              <a:latin typeface="Cambria Math" panose="02040503050406030204" pitchFamily="18" charset="0"/>
                              <a:ea typeface="Calibri" panose="020F0502020204030204" pitchFamily="34" charset="0"/>
                              <a:cs typeface="Times New Roman" panose="02020603050405020304" pitchFamily="18" charset="0"/>
                            </a:rPr>
                            <m:t>𝑡</m:t>
                          </m:r>
                        </m:sub>
                      </m:sSub>
                      <m:d>
                        <m:dPr>
                          <m:ctrlPr>
                            <a:rPr lang="en-IN" sz="1800" i="1">
                              <a:effectLst/>
                              <a:latin typeface="Cambria Math" panose="02040503050406030204" pitchFamily="18" charset="0"/>
                            </a:rPr>
                          </m:ctrlPr>
                        </m:dPr>
                        <m:e>
                          <m:r>
                            <a:rPr lang="en-IN" sz="1800" i="1">
                              <a:effectLst/>
                              <a:latin typeface="Cambria Math" panose="02040503050406030204" pitchFamily="18" charset="0"/>
                              <a:ea typeface="Calibri" panose="020F0502020204030204" pitchFamily="34" charset="0"/>
                              <a:cs typeface="Times New Roman" panose="02020603050405020304" pitchFamily="18" charset="0"/>
                            </a:rPr>
                            <m:t>𝑠</m:t>
                          </m:r>
                        </m:e>
                      </m:d>
                      <m:r>
                        <a:rPr lang="en-IN" sz="1800" i="1">
                          <a:effectLst/>
                          <a:latin typeface="Cambria Math" panose="02040503050406030204" pitchFamily="18" charset="0"/>
                          <a:ea typeface="Calibri" panose="020F0502020204030204" pitchFamily="34" charset="0"/>
                          <a:cs typeface="Times New Roman" panose="02020603050405020304" pitchFamily="18" charset="0"/>
                        </a:rPr>
                        <m:t>≔</m:t>
                      </m:r>
                      <m:func>
                        <m:funcPr>
                          <m:ctrlPr>
                            <a:rPr lang="en-IN" sz="1800" i="1">
                              <a:effectLst/>
                              <a:latin typeface="Cambria Math" panose="02040503050406030204" pitchFamily="18" charset="0"/>
                            </a:rPr>
                          </m:ctrlPr>
                        </m:funcPr>
                        <m:fName>
                          <m:r>
                            <m:rPr>
                              <m:sty m:val="p"/>
                            </m:rPr>
                            <a:rPr lang="en-IN" sz="1800">
                              <a:effectLst/>
                              <a:latin typeface="Cambria Math" panose="02040503050406030204" pitchFamily="18" charset="0"/>
                              <a:ea typeface="Calibri" panose="020F0502020204030204" pitchFamily="34" charset="0"/>
                              <a:cs typeface="Times New Roman" panose="02020603050405020304" pitchFamily="18" charset="0"/>
                            </a:rPr>
                            <m:t>max</m:t>
                          </m:r>
                        </m:fName>
                        <m:e>
                          <m:sSub>
                            <m:sSubPr>
                              <m:ctrlPr>
                                <a:rPr lang="en-IN" sz="1800" i="1">
                                  <a:effectLst/>
                                  <a:latin typeface="Cambria Math" panose="02040503050406030204" pitchFamily="18" charset="0"/>
                                </a:rPr>
                              </m:ctrlPr>
                            </m:sSubPr>
                            <m:e>
                              <m:r>
                                <a:rPr lang="en-IN" sz="1800" i="1">
                                  <a:effectLst/>
                                  <a:latin typeface="Cambria Math" panose="02040503050406030204" pitchFamily="18" charset="0"/>
                                  <a:ea typeface="Calibri" panose="020F0502020204030204" pitchFamily="34" charset="0"/>
                                  <a:cs typeface="Times New Roman" panose="02020603050405020304" pitchFamily="18" charset="0"/>
                                </a:rPr>
                                <m:t>𝐶</m:t>
                              </m:r>
                            </m:e>
                            <m:sub>
                              <m:r>
                                <a:rPr lang="en-IN" sz="1800" i="1">
                                  <a:effectLst/>
                                  <a:latin typeface="Cambria Math" panose="02040503050406030204" pitchFamily="18" charset="0"/>
                                  <a:ea typeface="Calibri" panose="020F0502020204030204" pitchFamily="34" charset="0"/>
                                  <a:cs typeface="Times New Roman" panose="02020603050405020304" pitchFamily="18" charset="0"/>
                                </a:rPr>
                                <m:t>𝑡</m:t>
                              </m:r>
                            </m:sub>
                          </m:sSub>
                        </m:e>
                      </m:func>
                      <m:d>
                        <m:dPr>
                          <m:ctrlPr>
                            <a:rPr lang="en-IN" sz="1800" i="1">
                              <a:effectLst/>
                              <a:latin typeface="Cambria Math" panose="02040503050406030204" pitchFamily="18" charset="0"/>
                            </a:rPr>
                          </m:ctrlPr>
                        </m:dPr>
                        <m:e>
                          <m:r>
                            <a:rPr lang="en-IN" sz="1800" i="1">
                              <a:effectLst/>
                              <a:latin typeface="Cambria Math" panose="02040503050406030204" pitchFamily="18" charset="0"/>
                              <a:ea typeface="Calibri" panose="020F0502020204030204" pitchFamily="34" charset="0"/>
                              <a:cs typeface="Times New Roman" panose="02020603050405020304" pitchFamily="18" charset="0"/>
                            </a:rPr>
                            <m:t>𝑠</m:t>
                          </m:r>
                        </m:e>
                      </m:d>
                    </m:oMath>
                  </m:oMathPara>
                </a14:m>
                <a:endParaRPr lang="en-IN" sz="1800" i="1" dirty="0">
                  <a:effectLst/>
                  <a:latin typeface="Cambria Math" panose="02040503050406030204" pitchFamily="18" charset="0"/>
                  <a:ea typeface="Calibri" panose="020F0502020204030204" pitchFamily="34" charset="0"/>
                  <a:cs typeface="Times New Roman" panose="02020603050405020304" pitchFamily="18" charset="0"/>
                </a:endParaRPr>
              </a:p>
              <a:p>
                <a:pPr marL="0" indent="0">
                  <a:lnSpc>
                    <a:spcPct val="200000"/>
                  </a:lnSpc>
                  <a:buNone/>
                </a:pPr>
                <a14:m>
                  <m:oMathPara xmlns:m="http://schemas.openxmlformats.org/officeDocument/2006/math">
                    <m:oMathParaPr>
                      <m:jc m:val="centerGroup"/>
                    </m:oMathParaPr>
                    <m:oMath xmlns:m="http://schemas.openxmlformats.org/officeDocument/2006/math">
                      <m:sSubSup>
                        <m:sSubSupPr>
                          <m:ctrlPr>
                            <a:rPr lang="en-IN" sz="1800" i="1" smtClean="0">
                              <a:effectLst/>
                              <a:latin typeface="Cambria Math" panose="02040503050406030204" pitchFamily="18" charset="0"/>
                              <a:ea typeface="Calibri" panose="020F0502020204030204" pitchFamily="34" charset="0"/>
                              <a:cs typeface="Times New Roman" panose="02020603050405020304" pitchFamily="18" charset="0"/>
                            </a:rPr>
                          </m:ctrlPr>
                        </m:sSubSupPr>
                        <m:e>
                          <m:r>
                            <a:rPr lang="en-IN" sz="1800" i="1">
                              <a:effectLst/>
                              <a:latin typeface="Cambria Math" panose="02040503050406030204" pitchFamily="18" charset="0"/>
                              <a:ea typeface="Calibri" panose="020F0502020204030204" pitchFamily="34" charset="0"/>
                              <a:cs typeface="Times New Roman" panose="02020603050405020304" pitchFamily="18" charset="0"/>
                            </a:rPr>
                            <m:t>𝑆</m:t>
                          </m:r>
                        </m:e>
                        <m:sub>
                          <m:r>
                            <a:rPr lang="en-IN" sz="1800" i="1">
                              <a:effectLst/>
                              <a:latin typeface="Cambria Math" panose="02040503050406030204" pitchFamily="18" charset="0"/>
                              <a:ea typeface="Calibri" panose="020F0502020204030204" pitchFamily="34" charset="0"/>
                              <a:cs typeface="Times New Roman" panose="02020603050405020304" pitchFamily="18" charset="0"/>
                            </a:rPr>
                            <m:t>𝑡</m:t>
                          </m:r>
                        </m:sub>
                        <m:sup>
                          <m:r>
                            <a:rPr lang="en-IN" sz="1800" i="1">
                              <a:effectLst/>
                              <a:latin typeface="Cambria Math" panose="02040503050406030204" pitchFamily="18" charset="0"/>
                              <a:ea typeface="Calibri" panose="020F0502020204030204" pitchFamily="34" charset="0"/>
                              <a:cs typeface="Times New Roman" panose="02020603050405020304" pitchFamily="18" charset="0"/>
                            </a:rPr>
                            <m:t>−</m:t>
                          </m:r>
                        </m:sup>
                      </m:sSubSup>
                      <m:r>
                        <a:rPr lang="en-IN" sz="1800" i="1">
                          <a:effectLst/>
                          <a:latin typeface="Cambria Math" panose="02040503050406030204" pitchFamily="18" charset="0"/>
                          <a:ea typeface="Calibri" panose="020F0502020204030204" pitchFamily="34" charset="0"/>
                          <a:cs typeface="Times New Roman" panose="02020603050405020304" pitchFamily="18" charset="0"/>
                        </a:rPr>
                        <m:t>=</m:t>
                      </m:r>
                      <m:r>
                        <m:rPr>
                          <m:lit/>
                        </m:rPr>
                        <a:rPr lang="en-IN" sz="1800" i="1">
                          <a:effectLst/>
                          <a:latin typeface="Cambria Math" panose="02040503050406030204" pitchFamily="18" charset="0"/>
                          <a:ea typeface="Calibri" panose="020F0502020204030204" pitchFamily="34" charset="0"/>
                          <a:cs typeface="Times New Roman" panose="02020603050405020304" pitchFamily="18" charset="0"/>
                        </a:rPr>
                        <m:t>{</m:t>
                      </m:r>
                      <m:r>
                        <a:rPr lang="en-IN" sz="1800" i="1">
                          <a:effectLst/>
                          <a:latin typeface="Cambria Math" panose="02040503050406030204" pitchFamily="18" charset="0"/>
                          <a:ea typeface="Calibri" panose="020F0502020204030204" pitchFamily="34" charset="0"/>
                          <a:cs typeface="Times New Roman" panose="02020603050405020304" pitchFamily="18" charset="0"/>
                        </a:rPr>
                        <m:t>𝑠</m:t>
                      </m:r>
                      <m:r>
                        <a:rPr lang="en-IN" sz="1800">
                          <a:effectLst/>
                          <a:latin typeface="Cambria Math" panose="02040503050406030204" pitchFamily="18" charset="0"/>
                          <a:ea typeface="Calibri" panose="020F0502020204030204" pitchFamily="34" charset="0"/>
                          <a:cs typeface="Times New Roman" panose="02020603050405020304" pitchFamily="18" charset="0"/>
                        </a:rPr>
                        <m:t>∈</m:t>
                      </m:r>
                      <m:r>
                        <a:rPr lang="en-IN" sz="1800" i="1">
                          <a:effectLst/>
                          <a:latin typeface="Cambria Math" panose="02040503050406030204" pitchFamily="18" charset="0"/>
                          <a:ea typeface="Calibri" panose="020F0502020204030204" pitchFamily="34" charset="0"/>
                          <a:cs typeface="Times New Roman" panose="02020603050405020304" pitchFamily="18" charset="0"/>
                        </a:rPr>
                        <m:t>𝒮</m:t>
                      </m:r>
                      <m:r>
                        <a:rPr lang="en-IN" sz="1800">
                          <a:effectLst/>
                          <a:latin typeface="Cambria Math" panose="02040503050406030204" pitchFamily="18" charset="0"/>
                          <a:ea typeface="Calibri" panose="020F0502020204030204" pitchFamily="34" charset="0"/>
                          <a:cs typeface="Times New Roman" panose="02020603050405020304" pitchFamily="18" charset="0"/>
                        </a:rPr>
                        <m:t>∣∃</m:t>
                      </m:r>
                      <m:sSup>
                        <m:sSupPr>
                          <m:ctrlPr>
                            <a:rPr lang="en-IN" sz="1800" i="1">
                              <a:effectLst/>
                              <a:latin typeface="Cambria Math" panose="02040503050406030204" pitchFamily="18" charset="0"/>
                              <a:ea typeface="Calibri" panose="020F0502020204030204" pitchFamily="34" charset="0"/>
                              <a:cs typeface="Times New Roman" panose="02020603050405020304" pitchFamily="18" charset="0"/>
                            </a:rPr>
                          </m:ctrlPr>
                        </m:sSupPr>
                        <m:e>
                          <m:r>
                            <a:rPr lang="en-IN" sz="1800" i="1">
                              <a:effectLst/>
                              <a:latin typeface="Cambria Math" panose="02040503050406030204" pitchFamily="18" charset="0"/>
                              <a:ea typeface="Calibri" panose="020F0502020204030204" pitchFamily="34" charset="0"/>
                              <a:cs typeface="Times New Roman" panose="02020603050405020304" pitchFamily="18" charset="0"/>
                            </a:rPr>
                            <m:t>𝑠</m:t>
                          </m:r>
                        </m:e>
                        <m:sup>
                          <m:r>
                            <a:rPr lang="en-IN" sz="1800" i="1">
                              <a:effectLst/>
                              <a:latin typeface="Cambria Math" panose="02040503050406030204" pitchFamily="18" charset="0"/>
                              <a:ea typeface="Calibri" panose="020F0502020204030204" pitchFamily="34" charset="0"/>
                              <a:cs typeface="Times New Roman" panose="02020603050405020304" pitchFamily="18" charset="0"/>
                            </a:rPr>
                            <m:t>′</m:t>
                          </m:r>
                        </m:sup>
                      </m:sSup>
                      <m:r>
                        <a:rPr lang="en-IN" sz="1800">
                          <a:effectLst/>
                          <a:latin typeface="Cambria Math" panose="02040503050406030204" pitchFamily="18" charset="0"/>
                          <a:ea typeface="Calibri" panose="020F0502020204030204" pitchFamily="34" charset="0"/>
                          <a:cs typeface="Times New Roman" panose="02020603050405020304" pitchFamily="18" charset="0"/>
                        </a:rPr>
                        <m:t>∈</m:t>
                      </m:r>
                      <m:sSubSup>
                        <m:sSubSupPr>
                          <m:ctrlPr>
                            <a:rPr lang="en-IN" sz="1800" i="1">
                              <a:effectLst/>
                              <a:latin typeface="Cambria Math" panose="02040503050406030204" pitchFamily="18" charset="0"/>
                              <a:ea typeface="Calibri" panose="020F0502020204030204" pitchFamily="34" charset="0"/>
                              <a:cs typeface="Times New Roman" panose="02020603050405020304" pitchFamily="18" charset="0"/>
                            </a:rPr>
                          </m:ctrlPr>
                        </m:sSubSupPr>
                        <m:e>
                          <m:r>
                            <a:rPr lang="en-IN" sz="1800" i="1">
                              <a:effectLst/>
                              <a:latin typeface="Cambria Math" panose="02040503050406030204" pitchFamily="18" charset="0"/>
                              <a:ea typeface="Calibri" panose="020F0502020204030204" pitchFamily="34" charset="0"/>
                              <a:cs typeface="Times New Roman" panose="02020603050405020304" pitchFamily="18" charset="0"/>
                            </a:rPr>
                            <m:t>𝒳</m:t>
                          </m:r>
                        </m:e>
                        <m:sub>
                          <m:r>
                            <a:rPr lang="en-IN" sz="1800" i="1">
                              <a:effectLst/>
                              <a:latin typeface="Cambria Math" panose="02040503050406030204" pitchFamily="18" charset="0"/>
                              <a:ea typeface="Calibri" panose="020F0502020204030204" pitchFamily="34" charset="0"/>
                              <a:cs typeface="Times New Roman" panose="02020603050405020304" pitchFamily="18" charset="0"/>
                            </a:rPr>
                            <m:t>𝓉</m:t>
                          </m:r>
                          <m:r>
                            <a:rPr lang="en-IN" sz="1800" i="1">
                              <a:effectLst/>
                              <a:latin typeface="Cambria Math" panose="02040503050406030204" pitchFamily="18" charset="0"/>
                              <a:ea typeface="Calibri" panose="020F0502020204030204" pitchFamily="34" charset="0"/>
                              <a:cs typeface="Times New Roman" panose="02020603050405020304" pitchFamily="18" charset="0"/>
                            </a:rPr>
                            <m:t>−1</m:t>
                          </m:r>
                        </m:sub>
                        <m:sup>
                          <m:r>
                            <a:rPr lang="en-IN" sz="1800" i="1">
                              <a:effectLst/>
                              <a:latin typeface="Cambria Math" panose="02040503050406030204" pitchFamily="18" charset="0"/>
                              <a:ea typeface="Calibri" panose="020F0502020204030204" pitchFamily="34" charset="0"/>
                              <a:cs typeface="Times New Roman" panose="02020603050405020304" pitchFamily="18" charset="0"/>
                            </a:rPr>
                            <m:t>−</m:t>
                          </m:r>
                        </m:sup>
                      </m:sSubSup>
                      <m:r>
                        <a:rPr lang="en-IN" sz="1800"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IN" sz="1800" i="1">
                              <a:latin typeface="Cambria Math" panose="02040503050406030204" pitchFamily="18" charset="0"/>
                            </a:rPr>
                          </m:ctrlPr>
                        </m:sSubPr>
                        <m:e>
                          <m:r>
                            <a:rPr lang="en-US" sz="1800" b="0" i="1" smtClean="0">
                              <a:latin typeface="Cambria Math" panose="02040503050406030204" pitchFamily="18" charset="0"/>
                            </a:rPr>
                            <m:t> </m:t>
                          </m:r>
                          <m:r>
                            <a:rPr lang="en-IN" sz="1800" i="1">
                              <a:latin typeface="Cambria Math" panose="02040503050406030204" pitchFamily="18" charset="0"/>
                            </a:rPr>
                            <m:t>𝑙</m:t>
                          </m:r>
                        </m:e>
                        <m:sub>
                          <m:r>
                            <a:rPr lang="en-IN" sz="1800" i="1">
                              <a:latin typeface="Cambria Math" panose="02040503050406030204" pitchFamily="18" charset="0"/>
                            </a:rPr>
                            <m:t>𝑡</m:t>
                          </m:r>
                        </m:sub>
                      </m:sSub>
                      <m:d>
                        <m:dPr>
                          <m:ctrlPr>
                            <a:rPr lang="en-IN" sz="1800" i="1">
                              <a:latin typeface="Cambria Math" panose="02040503050406030204" pitchFamily="18" charset="0"/>
                            </a:rPr>
                          </m:ctrlPr>
                        </m:dPr>
                        <m:e>
                          <m:sSup>
                            <m:sSupPr>
                              <m:ctrlPr>
                                <a:rPr lang="en-IN" sz="1800" i="1">
                                  <a:latin typeface="Cambria Math" panose="02040503050406030204" pitchFamily="18" charset="0"/>
                                </a:rPr>
                              </m:ctrlPr>
                            </m:sSupPr>
                            <m:e>
                              <m:r>
                                <a:rPr lang="en-IN" sz="1800" i="1">
                                  <a:latin typeface="Cambria Math" panose="02040503050406030204" pitchFamily="18" charset="0"/>
                                </a:rPr>
                                <m:t>𝑠</m:t>
                              </m:r>
                            </m:e>
                            <m:sup>
                              <m:r>
                                <a:rPr lang="en-IN" sz="1800" i="1">
                                  <a:latin typeface="Cambria Math" panose="02040503050406030204" pitchFamily="18" charset="0"/>
                                </a:rPr>
                                <m:t>′</m:t>
                              </m:r>
                            </m:sup>
                          </m:sSup>
                        </m:e>
                      </m:d>
                      <m:r>
                        <a:rPr lang="en-IN" sz="1800" i="1">
                          <a:latin typeface="Cambria Math" panose="02040503050406030204" pitchFamily="18" charset="0"/>
                        </a:rPr>
                        <m:t>−</m:t>
                      </m:r>
                      <m:r>
                        <a:rPr lang="en-IN" sz="1800" i="1">
                          <a:latin typeface="Cambria Math" panose="02040503050406030204" pitchFamily="18" charset="0"/>
                        </a:rPr>
                        <m:t>𝐿</m:t>
                      </m:r>
                      <m:r>
                        <a:rPr lang="en-IN" sz="1800">
                          <a:latin typeface="Cambria Math" panose="02040503050406030204" pitchFamily="18" charset="0"/>
                        </a:rPr>
                        <m:t>⋅</m:t>
                      </m:r>
                      <m:r>
                        <a:rPr lang="en-IN" sz="1800" i="1">
                          <a:latin typeface="Cambria Math" panose="02040503050406030204" pitchFamily="18" charset="0"/>
                        </a:rPr>
                        <m:t>𝑑</m:t>
                      </m:r>
                      <m:d>
                        <m:dPr>
                          <m:ctrlPr>
                            <a:rPr lang="en-IN" sz="1800" i="1">
                              <a:latin typeface="Cambria Math" panose="02040503050406030204" pitchFamily="18" charset="0"/>
                            </a:rPr>
                          </m:ctrlPr>
                        </m:dPr>
                        <m:e>
                          <m:r>
                            <a:rPr lang="en-IN" sz="1800" i="1">
                              <a:latin typeface="Cambria Math" panose="02040503050406030204" pitchFamily="18" charset="0"/>
                            </a:rPr>
                            <m:t>𝑠</m:t>
                          </m:r>
                          <m:r>
                            <a:rPr lang="en-IN" sz="1800" i="1">
                              <a:latin typeface="Cambria Math" panose="02040503050406030204" pitchFamily="18" charset="0"/>
                            </a:rPr>
                            <m:t>,</m:t>
                          </m:r>
                          <m:sSup>
                            <m:sSupPr>
                              <m:ctrlPr>
                                <a:rPr lang="en-IN" sz="1800" i="1">
                                  <a:latin typeface="Cambria Math" panose="02040503050406030204" pitchFamily="18" charset="0"/>
                                </a:rPr>
                              </m:ctrlPr>
                            </m:sSupPr>
                            <m:e>
                              <m:r>
                                <a:rPr lang="en-IN" sz="1800" i="1">
                                  <a:latin typeface="Cambria Math" panose="02040503050406030204" pitchFamily="18" charset="0"/>
                                </a:rPr>
                                <m:t>𝑠</m:t>
                              </m:r>
                            </m:e>
                            <m:sup>
                              <m:r>
                                <a:rPr lang="en-IN" sz="1800" i="1">
                                  <a:latin typeface="Cambria Math" panose="02040503050406030204" pitchFamily="18" charset="0"/>
                                </a:rPr>
                                <m:t>′</m:t>
                              </m:r>
                            </m:sup>
                          </m:sSup>
                        </m:e>
                      </m:d>
                      <m:r>
                        <a:rPr lang="en-IN" sz="1800">
                          <a:latin typeface="Cambria Math" panose="02040503050406030204" pitchFamily="18" charset="0"/>
                        </a:rPr>
                        <m:t>≥</m:t>
                      </m:r>
                      <m:r>
                        <a:rPr lang="en-IN" sz="1800" i="1">
                          <a:latin typeface="Cambria Math" panose="02040503050406030204" pitchFamily="18" charset="0"/>
                        </a:rPr>
                        <m:t>h</m:t>
                      </m:r>
                      <m:r>
                        <m:rPr>
                          <m:lit/>
                        </m:rPr>
                        <a:rPr lang="en-IN" sz="1800" i="1">
                          <a:latin typeface="Cambria Math" panose="02040503050406030204" pitchFamily="18" charset="0"/>
                        </a:rPr>
                        <m:t>}</m:t>
                      </m:r>
                    </m:oMath>
                  </m:oMathPara>
                </a14:m>
                <a:endParaRPr lang="en-IN" sz="1800" dirty="0"/>
              </a:p>
              <a:p>
                <a:pPr marL="0" indent="0">
                  <a:lnSpc>
                    <a:spcPct val="200000"/>
                  </a:lnSpc>
                  <a:buNone/>
                </a:pPr>
                <a14:m>
                  <m:oMathPara xmlns:m="http://schemas.openxmlformats.org/officeDocument/2006/math">
                    <m:oMathParaPr>
                      <m:jc m:val="centerGroup"/>
                    </m:oMathParaPr>
                    <m:oMath xmlns:m="http://schemas.openxmlformats.org/officeDocument/2006/math">
                      <m:sSubSup>
                        <m:sSubSupPr>
                          <m:ctrlPr>
                            <a:rPr lang="en-IN" sz="1800" i="1" smtClean="0">
                              <a:effectLst/>
                              <a:latin typeface="Cambria Math" panose="02040503050406030204" pitchFamily="18" charset="0"/>
                              <a:ea typeface="Calibri" panose="020F0502020204030204" pitchFamily="34" charset="0"/>
                              <a:cs typeface="Times New Roman" panose="02020603050405020304" pitchFamily="18" charset="0"/>
                            </a:rPr>
                          </m:ctrlPr>
                        </m:sSubSupPr>
                        <m:e>
                          <m:r>
                            <a:rPr lang="en-IN" sz="1800" i="1">
                              <a:effectLst/>
                              <a:latin typeface="Cambria Math" panose="02040503050406030204" pitchFamily="18" charset="0"/>
                              <a:ea typeface="Calibri" panose="020F0502020204030204" pitchFamily="34" charset="0"/>
                              <a:cs typeface="Times New Roman" panose="02020603050405020304" pitchFamily="18" charset="0"/>
                            </a:rPr>
                            <m:t>𝒳</m:t>
                          </m:r>
                        </m:e>
                        <m:sub>
                          <m:r>
                            <a:rPr lang="en-IN" sz="1800" i="1">
                              <a:effectLst/>
                              <a:latin typeface="Cambria Math" panose="02040503050406030204" pitchFamily="18" charset="0"/>
                              <a:ea typeface="Calibri" panose="020F0502020204030204" pitchFamily="34" charset="0"/>
                              <a:cs typeface="Times New Roman" panose="02020603050405020304" pitchFamily="18" charset="0"/>
                            </a:rPr>
                            <m:t>𝓉</m:t>
                          </m:r>
                        </m:sub>
                        <m:sup>
                          <m:r>
                            <a:rPr lang="en-IN" sz="1800" i="1">
                              <a:effectLst/>
                              <a:latin typeface="Cambria Math" panose="02040503050406030204" pitchFamily="18" charset="0"/>
                              <a:ea typeface="Calibri" panose="020F0502020204030204" pitchFamily="34" charset="0"/>
                              <a:cs typeface="Times New Roman" panose="02020603050405020304" pitchFamily="18" charset="0"/>
                            </a:rPr>
                            <m:t>−</m:t>
                          </m:r>
                        </m:sup>
                      </m:sSubSup>
                      <m:r>
                        <a:rPr lang="en-IN" sz="1800" i="1">
                          <a:effectLst/>
                          <a:latin typeface="Cambria Math" panose="02040503050406030204" pitchFamily="18" charset="0"/>
                          <a:ea typeface="Calibri" panose="020F0502020204030204" pitchFamily="34" charset="0"/>
                          <a:cs typeface="Times New Roman" panose="02020603050405020304" pitchFamily="18" charset="0"/>
                        </a:rPr>
                        <m:t>=</m:t>
                      </m:r>
                      <m:r>
                        <m:rPr>
                          <m:lit/>
                        </m:rPr>
                        <a:rPr lang="en-IN" sz="1800" i="1">
                          <a:effectLst/>
                          <a:latin typeface="Cambria Math" panose="02040503050406030204" pitchFamily="18" charset="0"/>
                          <a:ea typeface="Calibri" panose="020F0502020204030204" pitchFamily="34" charset="0"/>
                          <a:cs typeface="Times New Roman" panose="02020603050405020304" pitchFamily="18" charset="0"/>
                        </a:rPr>
                        <m:t>{</m:t>
                      </m:r>
                      <m:r>
                        <a:rPr lang="en-IN" sz="1800" i="1">
                          <a:effectLst/>
                          <a:latin typeface="Cambria Math" panose="02040503050406030204" pitchFamily="18" charset="0"/>
                          <a:ea typeface="Calibri" panose="020F0502020204030204" pitchFamily="34" charset="0"/>
                          <a:cs typeface="Times New Roman" panose="02020603050405020304" pitchFamily="18" charset="0"/>
                        </a:rPr>
                        <m:t>𝑠</m:t>
                      </m:r>
                      <m:r>
                        <a:rPr lang="en-IN" sz="1800">
                          <a:effectLst/>
                          <a:latin typeface="Cambria Math" panose="02040503050406030204" pitchFamily="18" charset="0"/>
                          <a:ea typeface="Calibri" panose="020F0502020204030204" pitchFamily="34" charset="0"/>
                          <a:cs typeface="Times New Roman" panose="02020603050405020304" pitchFamily="18" charset="0"/>
                        </a:rPr>
                        <m:t>∈</m:t>
                      </m:r>
                      <m:sSubSup>
                        <m:sSubSupPr>
                          <m:ctrlPr>
                            <a:rPr lang="en-IN" sz="1800" i="1">
                              <a:effectLst/>
                              <a:latin typeface="Cambria Math" panose="02040503050406030204" pitchFamily="18" charset="0"/>
                              <a:ea typeface="Calibri" panose="020F0502020204030204" pitchFamily="34" charset="0"/>
                              <a:cs typeface="Times New Roman" panose="02020603050405020304" pitchFamily="18" charset="0"/>
                            </a:rPr>
                          </m:ctrlPr>
                        </m:sSubSupPr>
                        <m:e>
                          <m:r>
                            <a:rPr lang="en-IN" sz="1800" i="1">
                              <a:effectLst/>
                              <a:latin typeface="Cambria Math" panose="02040503050406030204" pitchFamily="18" charset="0"/>
                              <a:ea typeface="Calibri" panose="020F0502020204030204" pitchFamily="34" charset="0"/>
                              <a:cs typeface="Times New Roman" panose="02020603050405020304" pitchFamily="18" charset="0"/>
                            </a:rPr>
                            <m:t>𝑆</m:t>
                          </m:r>
                        </m:e>
                        <m:sub>
                          <m:r>
                            <a:rPr lang="en-IN" sz="1800" i="1">
                              <a:effectLst/>
                              <a:latin typeface="Cambria Math" panose="02040503050406030204" pitchFamily="18" charset="0"/>
                              <a:ea typeface="Calibri" panose="020F0502020204030204" pitchFamily="34" charset="0"/>
                              <a:cs typeface="Times New Roman" panose="02020603050405020304" pitchFamily="18" charset="0"/>
                            </a:rPr>
                            <m:t>𝑡</m:t>
                          </m:r>
                        </m:sub>
                        <m:sup>
                          <m:r>
                            <a:rPr lang="en-IN" sz="1800" i="1">
                              <a:effectLst/>
                              <a:latin typeface="Cambria Math" panose="02040503050406030204" pitchFamily="18" charset="0"/>
                              <a:ea typeface="Calibri" panose="020F0502020204030204" pitchFamily="34" charset="0"/>
                              <a:cs typeface="Times New Roman" panose="02020603050405020304" pitchFamily="18" charset="0"/>
                            </a:rPr>
                            <m:t>−</m:t>
                          </m:r>
                        </m:sup>
                      </m:sSubSup>
                      <m:r>
                        <a:rPr lang="en-IN" sz="1800">
                          <a:effectLst/>
                          <a:latin typeface="Cambria Math" panose="02040503050406030204" pitchFamily="18" charset="0"/>
                          <a:ea typeface="Calibri" panose="020F0502020204030204" pitchFamily="34" charset="0"/>
                          <a:cs typeface="Times New Roman" panose="02020603050405020304" pitchFamily="18" charset="0"/>
                        </a:rPr>
                        <m:t>∣</m:t>
                      </m:r>
                      <m:r>
                        <a:rPr lang="en-IN" sz="1800" i="1">
                          <a:effectLst/>
                          <a:latin typeface="Cambria Math" panose="02040503050406030204" pitchFamily="18" charset="0"/>
                          <a:ea typeface="Calibri" panose="020F0502020204030204" pitchFamily="34" charset="0"/>
                          <a:cs typeface="Times New Roman" panose="02020603050405020304" pitchFamily="18" charset="0"/>
                        </a:rPr>
                        <m:t>𝑠</m:t>
                      </m:r>
                      <m:r>
                        <a:rPr lang="en-IN" sz="1800">
                          <a:effectLst/>
                          <a:latin typeface="Cambria Math" panose="02040503050406030204" pitchFamily="18" charset="0"/>
                          <a:ea typeface="Calibri" panose="020F0502020204030204" pitchFamily="34" charset="0"/>
                          <a:cs typeface="Times New Roman" panose="02020603050405020304" pitchFamily="18" charset="0"/>
                        </a:rPr>
                        <m:t>∈</m:t>
                      </m:r>
                      <m:r>
                        <a:rPr lang="en-IN" sz="1800" i="1">
                          <a:effectLst/>
                          <a:latin typeface="Cambria Math" panose="02040503050406030204" pitchFamily="18" charset="0"/>
                          <a:ea typeface="Calibri" panose="020F0502020204030204" pitchFamily="34" charset="0"/>
                          <a:cs typeface="Times New Roman" panose="02020603050405020304" pitchFamily="18" charset="0"/>
                        </a:rPr>
                        <m:t>𝑅</m:t>
                      </m:r>
                      <m:r>
                        <m:rPr>
                          <m:nor/>
                        </m:rPr>
                        <a:rPr lang="en-IN" sz="1800">
                          <a:effectLst/>
                          <a:latin typeface="Cambria Math" panose="02040503050406030204" pitchFamily="18" charset="0"/>
                          <a:ea typeface="Calibri" panose="020F0502020204030204" pitchFamily="34" charset="0"/>
                          <a:cs typeface="Times New Roman" panose="02020603050405020304" pitchFamily="18" charset="0"/>
                        </a:rPr>
                        <m:t>reach</m:t>
                      </m:r>
                      <m:d>
                        <m:dPr>
                          <m:ctrlPr>
                            <a:rPr lang="en-IN" sz="1800" i="1">
                              <a:effectLst/>
                              <a:latin typeface="Cambria Math" panose="02040503050406030204" pitchFamily="18" charset="0"/>
                              <a:ea typeface="Calibri" panose="020F0502020204030204" pitchFamily="34" charset="0"/>
                              <a:cs typeface="Times New Roman" panose="02020603050405020304" pitchFamily="18" charset="0"/>
                            </a:rPr>
                          </m:ctrlPr>
                        </m:dPr>
                        <m:e>
                          <m:sSubSup>
                            <m:sSubSupPr>
                              <m:ctrlPr>
                                <a:rPr lang="en-IN" sz="1800" i="1">
                                  <a:effectLst/>
                                  <a:latin typeface="Cambria Math" panose="02040503050406030204" pitchFamily="18" charset="0"/>
                                  <a:ea typeface="Calibri" panose="020F0502020204030204" pitchFamily="34" charset="0"/>
                                  <a:cs typeface="Times New Roman" panose="02020603050405020304" pitchFamily="18" charset="0"/>
                                </a:rPr>
                              </m:ctrlPr>
                            </m:sSubSupPr>
                            <m:e>
                              <m:r>
                                <a:rPr lang="en-IN" sz="1800" i="1">
                                  <a:effectLst/>
                                  <a:latin typeface="Cambria Math" panose="02040503050406030204" pitchFamily="18" charset="0"/>
                                  <a:ea typeface="Calibri" panose="020F0502020204030204" pitchFamily="34" charset="0"/>
                                  <a:cs typeface="Times New Roman" panose="02020603050405020304" pitchFamily="18" charset="0"/>
                                </a:rPr>
                                <m:t>𝒳</m:t>
                              </m:r>
                            </m:e>
                            <m:sub>
                              <m:r>
                                <a:rPr lang="en-IN" sz="1800" i="1">
                                  <a:effectLst/>
                                  <a:latin typeface="Cambria Math" panose="02040503050406030204" pitchFamily="18" charset="0"/>
                                  <a:ea typeface="Calibri" panose="020F0502020204030204" pitchFamily="34" charset="0"/>
                                  <a:cs typeface="Times New Roman" panose="02020603050405020304" pitchFamily="18" charset="0"/>
                                </a:rPr>
                                <m:t>𝓉</m:t>
                              </m:r>
                              <m:r>
                                <a:rPr lang="en-IN" sz="1800" i="1">
                                  <a:effectLst/>
                                  <a:latin typeface="Cambria Math" panose="02040503050406030204" pitchFamily="18" charset="0"/>
                                  <a:ea typeface="Calibri" panose="020F0502020204030204" pitchFamily="34" charset="0"/>
                                  <a:cs typeface="Times New Roman" panose="02020603050405020304" pitchFamily="18" charset="0"/>
                                </a:rPr>
                                <m:t>−1</m:t>
                              </m:r>
                            </m:sub>
                            <m:sup>
                              <m:r>
                                <a:rPr lang="en-IN" sz="1800" i="1">
                                  <a:effectLst/>
                                  <a:latin typeface="Cambria Math" panose="02040503050406030204" pitchFamily="18" charset="0"/>
                                  <a:ea typeface="Calibri" panose="020F0502020204030204" pitchFamily="34" charset="0"/>
                                  <a:cs typeface="Times New Roman" panose="02020603050405020304" pitchFamily="18" charset="0"/>
                                </a:rPr>
                                <m:t>−</m:t>
                              </m:r>
                            </m:sup>
                          </m:sSubSup>
                        </m:e>
                      </m:d>
                      <m:r>
                        <a:rPr lang="en-IN" sz="1800">
                          <a:effectLst/>
                          <a:latin typeface="Cambria Math" panose="02040503050406030204" pitchFamily="18" charset="0"/>
                          <a:ea typeface="Calibri" panose="020F0502020204030204" pitchFamily="34" charset="0"/>
                          <a:cs typeface="Times New Roman" panose="02020603050405020304" pitchFamily="18" charset="0"/>
                        </a:rPr>
                        <m:t>∩</m:t>
                      </m:r>
                      <m:acc>
                        <m:accPr>
                          <m:chr m:val="̅"/>
                          <m:ctrlPr>
                            <a:rPr lang="en-IN" sz="1800" i="1">
                              <a:effectLst/>
                              <a:latin typeface="Cambria Math" panose="02040503050406030204" pitchFamily="18" charset="0"/>
                              <a:ea typeface="Calibri" panose="020F0502020204030204" pitchFamily="34" charset="0"/>
                              <a:cs typeface="Times New Roman" panose="02020603050405020304" pitchFamily="18" charset="0"/>
                            </a:rPr>
                          </m:ctrlPr>
                        </m:accPr>
                        <m:e>
                          <m:r>
                            <a:rPr lang="en-IN" sz="1800" i="1">
                              <a:effectLst/>
                              <a:latin typeface="Cambria Math" panose="02040503050406030204" pitchFamily="18" charset="0"/>
                              <a:ea typeface="Calibri" panose="020F0502020204030204" pitchFamily="34" charset="0"/>
                              <a:cs typeface="Times New Roman" panose="02020603050405020304" pitchFamily="18" charset="0"/>
                            </a:rPr>
                            <m:t>𝑅</m:t>
                          </m:r>
                        </m:e>
                      </m:acc>
                      <m:r>
                        <m:rPr>
                          <m:nor/>
                        </m:rPr>
                        <a:rPr lang="en-IN" sz="1800">
                          <a:effectLst/>
                          <a:latin typeface="Cambria Math" panose="02040503050406030204" pitchFamily="18" charset="0"/>
                          <a:ea typeface="Calibri" panose="020F0502020204030204" pitchFamily="34" charset="0"/>
                          <a:cs typeface="Times New Roman" panose="02020603050405020304" pitchFamily="18" charset="0"/>
                        </a:rPr>
                        <m:t>ret</m:t>
                      </m:r>
                      <m:d>
                        <m:dPr>
                          <m:ctrlPr>
                            <a:rPr lang="en-IN" sz="1800" i="1">
                              <a:effectLst/>
                              <a:latin typeface="Cambria Math" panose="02040503050406030204" pitchFamily="18" charset="0"/>
                              <a:ea typeface="Calibri" panose="020F0502020204030204" pitchFamily="34" charset="0"/>
                              <a:cs typeface="Times New Roman" panose="02020603050405020304" pitchFamily="18" charset="0"/>
                            </a:rPr>
                          </m:ctrlPr>
                        </m:dPr>
                        <m:e>
                          <m:sSubSup>
                            <m:sSubSupPr>
                              <m:ctrlPr>
                                <a:rPr lang="en-IN" sz="1800" i="1">
                                  <a:effectLst/>
                                  <a:latin typeface="Cambria Math" panose="02040503050406030204" pitchFamily="18" charset="0"/>
                                  <a:ea typeface="Calibri" panose="020F0502020204030204" pitchFamily="34" charset="0"/>
                                  <a:cs typeface="Times New Roman" panose="02020603050405020304" pitchFamily="18" charset="0"/>
                                </a:rPr>
                              </m:ctrlPr>
                            </m:sSubSupPr>
                            <m:e>
                              <m:r>
                                <a:rPr lang="en-IN" sz="1800" i="1">
                                  <a:effectLst/>
                                  <a:latin typeface="Cambria Math" panose="02040503050406030204" pitchFamily="18" charset="0"/>
                                  <a:ea typeface="Calibri" panose="020F0502020204030204" pitchFamily="34" charset="0"/>
                                  <a:cs typeface="Times New Roman" panose="02020603050405020304" pitchFamily="18" charset="0"/>
                                </a:rPr>
                                <m:t>𝑆</m:t>
                              </m:r>
                            </m:e>
                            <m:sub>
                              <m:r>
                                <a:rPr lang="en-IN" sz="1800" i="1">
                                  <a:effectLst/>
                                  <a:latin typeface="Cambria Math" panose="02040503050406030204" pitchFamily="18" charset="0"/>
                                  <a:ea typeface="Calibri" panose="020F0502020204030204" pitchFamily="34" charset="0"/>
                                  <a:cs typeface="Times New Roman" panose="02020603050405020304" pitchFamily="18" charset="0"/>
                                </a:rPr>
                                <m:t>𝑡</m:t>
                              </m:r>
                            </m:sub>
                            <m:sup>
                              <m:r>
                                <a:rPr lang="en-IN" sz="1800" i="1">
                                  <a:effectLst/>
                                  <a:latin typeface="Cambria Math" panose="02040503050406030204" pitchFamily="18" charset="0"/>
                                  <a:ea typeface="Calibri" panose="020F0502020204030204" pitchFamily="34" charset="0"/>
                                  <a:cs typeface="Times New Roman" panose="02020603050405020304" pitchFamily="18" charset="0"/>
                                </a:rPr>
                                <m:t>−</m:t>
                              </m:r>
                            </m:sup>
                          </m:sSubSup>
                          <m:r>
                            <a:rPr lang="en-IN" sz="1800" i="1">
                              <a:effectLst/>
                              <a:latin typeface="Cambria Math" panose="02040503050406030204" pitchFamily="18" charset="0"/>
                              <a:ea typeface="Calibri" panose="020F0502020204030204" pitchFamily="34" charset="0"/>
                              <a:cs typeface="Times New Roman" panose="02020603050405020304" pitchFamily="18" charset="0"/>
                            </a:rPr>
                            <m:t>,</m:t>
                          </m:r>
                          <m:sSubSup>
                            <m:sSubSupPr>
                              <m:ctrlPr>
                                <a:rPr lang="en-IN" sz="1800" i="1">
                                  <a:effectLst/>
                                  <a:latin typeface="Cambria Math" panose="02040503050406030204" pitchFamily="18" charset="0"/>
                                  <a:ea typeface="Calibri" panose="020F0502020204030204" pitchFamily="34" charset="0"/>
                                  <a:cs typeface="Times New Roman" panose="02020603050405020304" pitchFamily="18" charset="0"/>
                                </a:rPr>
                              </m:ctrlPr>
                            </m:sSubSupPr>
                            <m:e>
                              <m:r>
                                <a:rPr lang="en-IN" sz="1800" i="1">
                                  <a:effectLst/>
                                  <a:latin typeface="Cambria Math" panose="02040503050406030204" pitchFamily="18" charset="0"/>
                                  <a:ea typeface="Calibri" panose="020F0502020204030204" pitchFamily="34" charset="0"/>
                                  <a:cs typeface="Times New Roman" panose="02020603050405020304" pitchFamily="18" charset="0"/>
                                </a:rPr>
                                <m:t>𝒳</m:t>
                              </m:r>
                            </m:e>
                            <m:sub>
                              <m:r>
                                <a:rPr lang="en-IN" sz="1800" i="1">
                                  <a:effectLst/>
                                  <a:latin typeface="Cambria Math" panose="02040503050406030204" pitchFamily="18" charset="0"/>
                                  <a:ea typeface="Calibri" panose="020F0502020204030204" pitchFamily="34" charset="0"/>
                                  <a:cs typeface="Times New Roman" panose="02020603050405020304" pitchFamily="18" charset="0"/>
                                </a:rPr>
                                <m:t>𝓉</m:t>
                              </m:r>
                              <m:r>
                                <a:rPr lang="en-IN" sz="1800" i="1">
                                  <a:effectLst/>
                                  <a:latin typeface="Cambria Math" panose="02040503050406030204" pitchFamily="18" charset="0"/>
                                  <a:ea typeface="Calibri" panose="020F0502020204030204" pitchFamily="34" charset="0"/>
                                  <a:cs typeface="Times New Roman" panose="02020603050405020304" pitchFamily="18" charset="0"/>
                                </a:rPr>
                                <m:t>−1</m:t>
                              </m:r>
                            </m:sub>
                            <m:sup>
                              <m:r>
                                <a:rPr lang="en-IN" sz="1800" i="1">
                                  <a:effectLst/>
                                  <a:latin typeface="Cambria Math" panose="02040503050406030204" pitchFamily="18" charset="0"/>
                                  <a:ea typeface="Calibri" panose="020F0502020204030204" pitchFamily="34" charset="0"/>
                                  <a:cs typeface="Times New Roman" panose="02020603050405020304" pitchFamily="18" charset="0"/>
                                </a:rPr>
                                <m:t>−</m:t>
                              </m:r>
                            </m:sup>
                          </m:sSubSup>
                        </m:e>
                      </m:d>
                      <m:r>
                        <m:rPr>
                          <m:lit/>
                        </m:rPr>
                        <a:rPr lang="en-IN" sz="1800" i="1">
                          <a:effectLst/>
                          <a:latin typeface="Cambria Math" panose="02040503050406030204" pitchFamily="18" charset="0"/>
                          <a:ea typeface="Calibri" panose="020F0502020204030204" pitchFamily="34" charset="0"/>
                          <a:cs typeface="Times New Roman" panose="02020603050405020304" pitchFamily="18" charset="0"/>
                        </a:rPr>
                        <m:t>}</m:t>
                      </m:r>
                      <m:r>
                        <a:rPr lang="en-IN" sz="1800" i="1">
                          <a:effectLst/>
                          <a:latin typeface="Cambria Math" panose="02040503050406030204" pitchFamily="18" charset="0"/>
                          <a:ea typeface="Calibri" panose="020F0502020204030204" pitchFamily="34" charset="0"/>
                          <a:cs typeface="Times New Roman" panose="02020603050405020304" pitchFamily="18" charset="0"/>
                        </a:rPr>
                        <m:t>.</m:t>
                      </m:r>
                    </m:oMath>
                  </m:oMathPara>
                </a14:m>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IN" sz="1400" dirty="0"/>
              </a:p>
              <a:p>
                <a:pPr marL="0" indent="0">
                  <a:buNone/>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IN" i="1" dirty="0"/>
              </a:p>
            </p:txBody>
          </p:sp>
        </mc:Choice>
        <mc:Fallback>
          <p:sp>
            <p:nvSpPr>
              <p:cNvPr id="3" name="Content Placeholder 2">
                <a:extLst>
                  <a:ext uri="{FF2B5EF4-FFF2-40B4-BE49-F238E27FC236}">
                    <a16:creationId xmlns:a16="http://schemas.microsoft.com/office/drawing/2014/main" id="{688E3D93-EA38-43D6-A665-CA8C5129FB9F}"/>
                  </a:ext>
                </a:extLst>
              </p:cNvPr>
              <p:cNvSpPr>
                <a:spLocks noGrp="1" noRot="1" noChangeAspect="1" noMove="1" noResize="1" noEditPoints="1" noAdjustHandles="1" noChangeArrowheads="1" noChangeShapeType="1" noTextEdit="1"/>
              </p:cNvSpPr>
              <p:nvPr>
                <p:ph sz="half" idx="1"/>
              </p:nvPr>
            </p:nvSpPr>
            <p:spPr>
              <a:blipFill>
                <a:blip r:embed="rId2"/>
                <a:stretch>
                  <a:fillRect l="-235" t="-1401"/>
                </a:stretch>
              </a:blipFill>
            </p:spPr>
            <p:txBody>
              <a:bodyPr/>
              <a:lstStyle/>
              <a:p>
                <a:r>
                  <a:rPr lang="en-IN">
                    <a:noFill/>
                  </a:rPr>
                  <a:t> </a:t>
                </a:r>
              </a:p>
            </p:txBody>
          </p:sp>
        </mc:Fallback>
      </mc:AlternateContent>
      <mc:AlternateContent xmlns:mc="http://schemas.openxmlformats.org/markup-compatibility/2006">
        <mc:Choice xmlns:a14="http://schemas.microsoft.com/office/drawing/2010/main" Requires="a14">
          <p:sp>
            <p:nvSpPr>
              <p:cNvPr id="4" name="Content Placeholder 3">
                <a:extLst>
                  <a:ext uri="{FF2B5EF4-FFF2-40B4-BE49-F238E27FC236}">
                    <a16:creationId xmlns:a16="http://schemas.microsoft.com/office/drawing/2014/main" id="{913F0E4C-B1D0-4C36-BD5B-365A9BE5EDD7}"/>
                  </a:ext>
                </a:extLst>
              </p:cNvPr>
              <p:cNvSpPr>
                <a:spLocks noGrp="1"/>
              </p:cNvSpPr>
              <p:nvPr>
                <p:ph sz="half" idx="2"/>
              </p:nvPr>
            </p:nvSpPr>
            <p:spPr>
              <a:xfrm>
                <a:off x="6172200" y="1825625"/>
                <a:ext cx="5181600" cy="2145126"/>
              </a:xfrm>
            </p:spPr>
            <p:txBody>
              <a:bodyPr>
                <a:normAutofit fontScale="77500" lnSpcReduction="20000"/>
              </a:bodyPr>
              <a:lstStyle/>
              <a:p>
                <a:r>
                  <a:rPr lang="en-IN" sz="1800" b="1" dirty="0"/>
                  <a:t>Predicted optimistic safe space</a:t>
                </a:r>
              </a:p>
              <a:p>
                <a:pPr marL="0" indent="0">
                  <a:lnSpc>
                    <a:spcPct val="200000"/>
                  </a:lnSpc>
                  <a:buNone/>
                </a:pPr>
                <a14:m>
                  <m:oMathPara xmlns:m="http://schemas.openxmlformats.org/officeDocument/2006/math">
                    <m:oMathParaPr>
                      <m:jc m:val="centerGroup"/>
                    </m:oMathParaPr>
                    <m:oMath xmlns:m="http://schemas.openxmlformats.org/officeDocument/2006/math">
                      <m:sSubSup>
                        <m:sSubSupPr>
                          <m:ctrlPr>
                            <a:rPr lang="en-IN" sz="1500" i="1" smtClean="0">
                              <a:effectLst/>
                              <a:latin typeface="Cambria Math" panose="02040503050406030204" pitchFamily="18" charset="0"/>
                            </a:rPr>
                          </m:ctrlPr>
                        </m:sSubSupPr>
                        <m:e>
                          <m:r>
                            <a:rPr lang="en-IN" sz="1500" i="1">
                              <a:effectLst/>
                              <a:latin typeface="Cambria Math" panose="02040503050406030204" pitchFamily="18" charset="0"/>
                              <a:ea typeface="Calibri" panose="020F0502020204030204" pitchFamily="34" charset="0"/>
                              <a:cs typeface="Times New Roman" panose="02020603050405020304" pitchFamily="18" charset="0"/>
                            </a:rPr>
                            <m:t>𝑆</m:t>
                          </m:r>
                        </m:e>
                        <m:sub>
                          <m:r>
                            <a:rPr lang="en-IN" sz="1500" i="1">
                              <a:effectLst/>
                              <a:latin typeface="Cambria Math" panose="02040503050406030204" pitchFamily="18" charset="0"/>
                              <a:ea typeface="Calibri" panose="020F0502020204030204" pitchFamily="34" charset="0"/>
                              <a:cs typeface="Times New Roman" panose="02020603050405020304" pitchFamily="18" charset="0"/>
                            </a:rPr>
                            <m:t>𝑡</m:t>
                          </m:r>
                        </m:sub>
                        <m:sup>
                          <m:r>
                            <a:rPr lang="en-US" sz="1500" b="0" i="1" smtClean="0">
                              <a:effectLst/>
                              <a:latin typeface="Cambria Math" panose="02040503050406030204" pitchFamily="18" charset="0"/>
                              <a:ea typeface="Calibri" panose="020F0502020204030204" pitchFamily="34" charset="0"/>
                              <a:cs typeface="Times New Roman" panose="02020603050405020304" pitchFamily="18" charset="0"/>
                            </a:rPr>
                            <m:t>+</m:t>
                          </m:r>
                        </m:sup>
                      </m:sSubSup>
                      <m:r>
                        <a:rPr lang="en-US" sz="1500" b="0" i="1" smtClean="0">
                          <a:effectLst/>
                          <a:latin typeface="Cambria Math" panose="02040503050406030204" pitchFamily="18" charset="0"/>
                          <a:ea typeface="Calibri" panose="020F0502020204030204" pitchFamily="34" charset="0"/>
                          <a:cs typeface="Times New Roman" panose="02020603050405020304" pitchFamily="18" charset="0"/>
                        </a:rPr>
                        <m:t>    </m:t>
                      </m:r>
                      <m:sSubSup>
                        <m:sSubSupPr>
                          <m:ctrlPr>
                            <a:rPr lang="en-IN" sz="1500" i="1" smtClean="0">
                              <a:effectLst/>
                              <a:latin typeface="Cambria Math" panose="02040503050406030204" pitchFamily="18" charset="0"/>
                            </a:rPr>
                          </m:ctrlPr>
                        </m:sSubSupPr>
                        <m:e>
                          <m:r>
                            <a:rPr lang="en-IN" sz="1500" i="1">
                              <a:effectLst/>
                              <a:latin typeface="Cambria Math" panose="02040503050406030204" pitchFamily="18" charset="0"/>
                              <a:ea typeface="Calibri" panose="020F0502020204030204" pitchFamily="34" charset="0"/>
                              <a:cs typeface="Times New Roman" panose="02020603050405020304" pitchFamily="18" charset="0"/>
                            </a:rPr>
                            <m:t>𝑋</m:t>
                          </m:r>
                        </m:e>
                        <m:sub>
                          <m:r>
                            <a:rPr lang="en-IN" sz="1500" i="1">
                              <a:effectLst/>
                              <a:latin typeface="Cambria Math" panose="02040503050406030204" pitchFamily="18" charset="0"/>
                              <a:ea typeface="Calibri" panose="020F0502020204030204" pitchFamily="34" charset="0"/>
                              <a:cs typeface="Times New Roman" panose="02020603050405020304" pitchFamily="18" charset="0"/>
                            </a:rPr>
                            <m:t>𝑡</m:t>
                          </m:r>
                        </m:sub>
                        <m:sup>
                          <m:r>
                            <a:rPr lang="en-US" sz="1500" b="0" i="1" smtClean="0">
                              <a:effectLst/>
                              <a:latin typeface="Cambria Math" panose="02040503050406030204" pitchFamily="18" charset="0"/>
                              <a:ea typeface="Calibri" panose="020F0502020204030204" pitchFamily="34" charset="0"/>
                              <a:cs typeface="Times New Roman" panose="02020603050405020304" pitchFamily="18" charset="0"/>
                            </a:rPr>
                            <m:t>+</m:t>
                          </m:r>
                        </m:sup>
                      </m:sSubSup>
                      <m:r>
                        <a:rPr lang="en-US" sz="1500" b="0" i="1" smtClean="0">
                          <a:effectLst/>
                          <a:latin typeface="Cambria Math" panose="02040503050406030204" pitchFamily="18" charset="0"/>
                          <a:ea typeface="Calibri" panose="020F0502020204030204" pitchFamily="34" charset="0"/>
                          <a:cs typeface="Times New Roman" panose="02020603050405020304" pitchFamily="18" charset="0"/>
                        </a:rPr>
                        <m:t>    </m:t>
                      </m:r>
                      <m:sSubSup>
                        <m:sSubSupPr>
                          <m:ctrlPr>
                            <a:rPr lang="en-IN" sz="1500" i="1" smtClean="0">
                              <a:effectLst/>
                              <a:latin typeface="Cambria Math" panose="02040503050406030204" pitchFamily="18" charset="0"/>
                            </a:rPr>
                          </m:ctrlPr>
                        </m:sSubSupPr>
                        <m:e>
                          <m:r>
                            <a:rPr lang="en-IN" sz="1500" i="1">
                              <a:effectLst/>
                              <a:latin typeface="Cambria Math" panose="02040503050406030204" pitchFamily="18" charset="0"/>
                              <a:ea typeface="Calibri" panose="020F0502020204030204" pitchFamily="34" charset="0"/>
                              <a:cs typeface="Times New Roman" panose="02020603050405020304" pitchFamily="18" charset="0"/>
                            </a:rPr>
                            <m:t>𝑋</m:t>
                          </m:r>
                        </m:e>
                        <m:sub>
                          <m:r>
                            <a:rPr lang="en-IN" sz="1500" i="1">
                              <a:effectLst/>
                              <a:latin typeface="Cambria Math" panose="02040503050406030204" pitchFamily="18" charset="0"/>
                              <a:ea typeface="Calibri" panose="020F0502020204030204" pitchFamily="34" charset="0"/>
                              <a:cs typeface="Times New Roman" panose="02020603050405020304" pitchFamily="18" charset="0"/>
                            </a:rPr>
                            <m:t>𝑡</m:t>
                          </m:r>
                          <m:r>
                            <a:rPr lang="en-IN" sz="1500" i="1">
                              <a:effectLst/>
                              <a:latin typeface="Cambria Math" panose="02040503050406030204" pitchFamily="18" charset="0"/>
                              <a:ea typeface="Calibri" panose="020F0502020204030204" pitchFamily="34" charset="0"/>
                              <a:cs typeface="Times New Roman" panose="02020603050405020304" pitchFamily="18" charset="0"/>
                            </a:rPr>
                            <m:t>−1</m:t>
                          </m:r>
                        </m:sub>
                        <m:sup>
                          <m:r>
                            <a:rPr lang="en-US" sz="1500" b="0" i="1" smtClean="0">
                              <a:effectLst/>
                              <a:latin typeface="Cambria Math" panose="02040503050406030204" pitchFamily="18" charset="0"/>
                              <a:ea typeface="Calibri" panose="020F0502020204030204" pitchFamily="34" charset="0"/>
                              <a:cs typeface="Times New Roman" panose="02020603050405020304" pitchFamily="18" charset="0"/>
                            </a:rPr>
                            <m:t>+</m:t>
                          </m:r>
                        </m:sup>
                      </m:sSubSup>
                    </m:oMath>
                  </m:oMathPara>
                </a14:m>
                <a:endParaRPr lang="en-IN" sz="1500" i="1" dirty="0"/>
              </a:p>
              <a:p>
                <a:pPr marL="0" indent="0">
                  <a:lnSpc>
                    <a:spcPct val="200000"/>
                  </a:lnSpc>
                  <a:spcAft>
                    <a:spcPts val="800"/>
                  </a:spcAft>
                  <a:buNone/>
                </a:pPr>
                <a14:m>
                  <m:oMathPara xmlns:m="http://schemas.openxmlformats.org/officeDocument/2006/math">
                    <m:oMathParaPr>
                      <m:jc m:val="centerGroup"/>
                    </m:oMathParaPr>
                    <m:oMath xmlns:m="http://schemas.openxmlformats.org/officeDocument/2006/math">
                      <m:sSubSup>
                        <m:sSubSupPr>
                          <m:ctrlPr>
                            <a:rPr lang="en-IN" sz="1500" i="1" smtClean="0">
                              <a:effectLst/>
                              <a:latin typeface="Cambria Math" panose="02040503050406030204" pitchFamily="18" charset="0"/>
                              <a:ea typeface="Calibri" panose="020F0502020204030204" pitchFamily="34" charset="0"/>
                              <a:cs typeface="Times New Roman" panose="02020603050405020304" pitchFamily="18" charset="0"/>
                            </a:rPr>
                          </m:ctrlPr>
                        </m:sSubSupPr>
                        <m:e>
                          <m:r>
                            <a:rPr lang="en-IN" sz="1500" i="1">
                              <a:effectLst/>
                              <a:latin typeface="Cambria Math" panose="02040503050406030204" pitchFamily="18" charset="0"/>
                              <a:ea typeface="Calibri" panose="020F0502020204030204" pitchFamily="34" charset="0"/>
                              <a:cs typeface="Times New Roman" panose="02020603050405020304" pitchFamily="18" charset="0"/>
                            </a:rPr>
                            <m:t>𝒳</m:t>
                          </m:r>
                        </m:e>
                        <m:sub>
                          <m:r>
                            <a:rPr lang="en-IN" sz="1500" i="1">
                              <a:effectLst/>
                              <a:latin typeface="Cambria Math" panose="02040503050406030204" pitchFamily="18" charset="0"/>
                              <a:ea typeface="Calibri" panose="020F0502020204030204" pitchFamily="34" charset="0"/>
                              <a:cs typeface="Times New Roman" panose="02020603050405020304" pitchFamily="18" charset="0"/>
                            </a:rPr>
                            <m:t>𝓉</m:t>
                          </m:r>
                        </m:sub>
                        <m:sup>
                          <m:r>
                            <a:rPr lang="en-IN" sz="1500" i="1">
                              <a:effectLst/>
                              <a:latin typeface="Cambria Math" panose="02040503050406030204" pitchFamily="18" charset="0"/>
                              <a:ea typeface="Calibri" panose="020F0502020204030204" pitchFamily="34" charset="0"/>
                              <a:cs typeface="Times New Roman" panose="02020603050405020304" pitchFamily="18" charset="0"/>
                            </a:rPr>
                            <m:t>+</m:t>
                          </m:r>
                        </m:sup>
                      </m:sSubSup>
                      <m:r>
                        <a:rPr lang="en-IN" sz="1500" i="1">
                          <a:effectLst/>
                          <a:latin typeface="Cambria Math" panose="02040503050406030204" pitchFamily="18" charset="0"/>
                          <a:ea typeface="Calibri" panose="020F0502020204030204" pitchFamily="34" charset="0"/>
                          <a:cs typeface="Times New Roman" panose="02020603050405020304" pitchFamily="18" charset="0"/>
                        </a:rPr>
                        <m:t>=</m:t>
                      </m:r>
                      <m:r>
                        <m:rPr>
                          <m:lit/>
                        </m:rPr>
                        <a:rPr lang="en-IN" sz="1500" i="1">
                          <a:effectLst/>
                          <a:latin typeface="Cambria Math" panose="02040503050406030204" pitchFamily="18" charset="0"/>
                          <a:ea typeface="Calibri" panose="020F0502020204030204" pitchFamily="34" charset="0"/>
                          <a:cs typeface="Times New Roman" panose="02020603050405020304" pitchFamily="18" charset="0"/>
                        </a:rPr>
                        <m:t>{</m:t>
                      </m:r>
                      <m:r>
                        <a:rPr lang="en-IN" sz="1500" i="1">
                          <a:effectLst/>
                          <a:latin typeface="Cambria Math" panose="02040503050406030204" pitchFamily="18" charset="0"/>
                          <a:ea typeface="Calibri" panose="020F0502020204030204" pitchFamily="34" charset="0"/>
                          <a:cs typeface="Times New Roman" panose="02020603050405020304" pitchFamily="18" charset="0"/>
                        </a:rPr>
                        <m:t>𝑠</m:t>
                      </m:r>
                      <m:r>
                        <a:rPr lang="en-IN" sz="1500">
                          <a:effectLst/>
                          <a:latin typeface="Cambria Math" panose="02040503050406030204" pitchFamily="18" charset="0"/>
                          <a:ea typeface="Calibri" panose="020F0502020204030204" pitchFamily="34" charset="0"/>
                          <a:cs typeface="Times New Roman" panose="02020603050405020304" pitchFamily="18" charset="0"/>
                        </a:rPr>
                        <m:t>∈</m:t>
                      </m:r>
                      <m:sSubSup>
                        <m:sSubSupPr>
                          <m:ctrlPr>
                            <a:rPr lang="en-IN" sz="1500" i="1">
                              <a:effectLst/>
                              <a:latin typeface="Cambria Math" panose="02040503050406030204" pitchFamily="18" charset="0"/>
                              <a:ea typeface="Calibri" panose="020F0502020204030204" pitchFamily="34" charset="0"/>
                              <a:cs typeface="Times New Roman" panose="02020603050405020304" pitchFamily="18" charset="0"/>
                            </a:rPr>
                          </m:ctrlPr>
                        </m:sSubSupPr>
                        <m:e>
                          <m:r>
                            <a:rPr lang="en-IN" sz="1500" i="1">
                              <a:effectLst/>
                              <a:latin typeface="Cambria Math" panose="02040503050406030204" pitchFamily="18" charset="0"/>
                              <a:ea typeface="Calibri" panose="020F0502020204030204" pitchFamily="34" charset="0"/>
                              <a:cs typeface="Times New Roman" panose="02020603050405020304" pitchFamily="18" charset="0"/>
                            </a:rPr>
                            <m:t>𝑆</m:t>
                          </m:r>
                        </m:e>
                        <m:sub>
                          <m:r>
                            <a:rPr lang="en-IN" sz="1500" i="1">
                              <a:effectLst/>
                              <a:latin typeface="Cambria Math" panose="02040503050406030204" pitchFamily="18" charset="0"/>
                              <a:ea typeface="Calibri" panose="020F0502020204030204" pitchFamily="34" charset="0"/>
                              <a:cs typeface="Times New Roman" panose="02020603050405020304" pitchFamily="18" charset="0"/>
                            </a:rPr>
                            <m:t>𝑡</m:t>
                          </m:r>
                        </m:sub>
                        <m:sup>
                          <m:r>
                            <a:rPr lang="en-IN" sz="1500" i="1">
                              <a:effectLst/>
                              <a:latin typeface="Cambria Math" panose="02040503050406030204" pitchFamily="18" charset="0"/>
                              <a:ea typeface="Calibri" panose="020F0502020204030204" pitchFamily="34" charset="0"/>
                              <a:cs typeface="Times New Roman" panose="02020603050405020304" pitchFamily="18" charset="0"/>
                            </a:rPr>
                            <m:t>+</m:t>
                          </m:r>
                        </m:sup>
                      </m:sSubSup>
                      <m:r>
                        <a:rPr lang="en-IN" sz="1500">
                          <a:effectLst/>
                          <a:latin typeface="Cambria Math" panose="02040503050406030204" pitchFamily="18" charset="0"/>
                          <a:ea typeface="Calibri" panose="020F0502020204030204" pitchFamily="34" charset="0"/>
                          <a:cs typeface="Times New Roman" panose="02020603050405020304" pitchFamily="18" charset="0"/>
                        </a:rPr>
                        <m:t>∣</m:t>
                      </m:r>
                      <m:r>
                        <a:rPr lang="en-IN" sz="1500" i="1">
                          <a:effectLst/>
                          <a:latin typeface="Cambria Math" panose="02040503050406030204" pitchFamily="18" charset="0"/>
                          <a:ea typeface="Calibri" panose="020F0502020204030204" pitchFamily="34" charset="0"/>
                          <a:cs typeface="Times New Roman" panose="02020603050405020304" pitchFamily="18" charset="0"/>
                        </a:rPr>
                        <m:t>𝑠</m:t>
                      </m:r>
                      <m:r>
                        <a:rPr lang="en-IN" sz="1500">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IN" sz="15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IN" sz="1500" i="1">
                              <a:effectLst/>
                              <a:latin typeface="Cambria Math" panose="02040503050406030204" pitchFamily="18" charset="0"/>
                              <a:ea typeface="Calibri" panose="020F0502020204030204" pitchFamily="34" charset="0"/>
                              <a:cs typeface="Times New Roman" panose="02020603050405020304" pitchFamily="18" charset="0"/>
                            </a:rPr>
                            <m:t>𝑅</m:t>
                          </m:r>
                        </m:e>
                        <m:sub>
                          <m:r>
                            <m:rPr>
                              <m:nor/>
                            </m:rPr>
                            <a:rPr lang="en-IN" sz="1500">
                              <a:effectLst/>
                              <a:latin typeface="Cambria Math" panose="02040503050406030204" pitchFamily="18" charset="0"/>
                              <a:ea typeface="Calibri" panose="020F0502020204030204" pitchFamily="34" charset="0"/>
                              <a:cs typeface="Times New Roman" panose="02020603050405020304" pitchFamily="18" charset="0"/>
                            </a:rPr>
                            <m:t>reach</m:t>
                          </m:r>
                        </m:sub>
                      </m:sSub>
                      <m:d>
                        <m:dPr>
                          <m:ctrlPr>
                            <a:rPr lang="en-IN" sz="1500" i="1">
                              <a:effectLst/>
                              <a:latin typeface="Cambria Math" panose="02040503050406030204" pitchFamily="18" charset="0"/>
                              <a:ea typeface="Calibri" panose="020F0502020204030204" pitchFamily="34" charset="0"/>
                              <a:cs typeface="Times New Roman" panose="02020603050405020304" pitchFamily="18" charset="0"/>
                            </a:rPr>
                          </m:ctrlPr>
                        </m:dPr>
                        <m:e>
                          <m:sSubSup>
                            <m:sSubSupPr>
                              <m:ctrlPr>
                                <a:rPr lang="en-IN" sz="1500" i="1">
                                  <a:effectLst/>
                                  <a:latin typeface="Cambria Math" panose="02040503050406030204" pitchFamily="18" charset="0"/>
                                  <a:ea typeface="Calibri" panose="020F0502020204030204" pitchFamily="34" charset="0"/>
                                  <a:cs typeface="Times New Roman" panose="02020603050405020304" pitchFamily="18" charset="0"/>
                                </a:rPr>
                              </m:ctrlPr>
                            </m:sSubSupPr>
                            <m:e>
                              <m:r>
                                <a:rPr lang="en-IN" sz="1500" i="1">
                                  <a:effectLst/>
                                  <a:latin typeface="Cambria Math" panose="02040503050406030204" pitchFamily="18" charset="0"/>
                                  <a:ea typeface="Calibri" panose="020F0502020204030204" pitchFamily="34" charset="0"/>
                                  <a:cs typeface="Times New Roman" panose="02020603050405020304" pitchFamily="18" charset="0"/>
                                </a:rPr>
                                <m:t>𝒳</m:t>
                              </m:r>
                            </m:e>
                            <m:sub>
                              <m:r>
                                <a:rPr lang="en-IN" sz="1500" i="1">
                                  <a:effectLst/>
                                  <a:latin typeface="Cambria Math" panose="02040503050406030204" pitchFamily="18" charset="0"/>
                                  <a:ea typeface="Calibri" panose="020F0502020204030204" pitchFamily="34" charset="0"/>
                                  <a:cs typeface="Times New Roman" panose="02020603050405020304" pitchFamily="18" charset="0"/>
                                </a:rPr>
                                <m:t>𝓉</m:t>
                              </m:r>
                              <m:r>
                                <a:rPr lang="en-IN" sz="1500" i="1">
                                  <a:effectLst/>
                                  <a:latin typeface="Cambria Math" panose="02040503050406030204" pitchFamily="18" charset="0"/>
                                  <a:ea typeface="Calibri" panose="020F0502020204030204" pitchFamily="34" charset="0"/>
                                  <a:cs typeface="Times New Roman" panose="02020603050405020304" pitchFamily="18" charset="0"/>
                                </a:rPr>
                                <m:t>−1</m:t>
                              </m:r>
                            </m:sub>
                            <m:sup>
                              <m:r>
                                <a:rPr lang="en-IN" sz="1500" i="1">
                                  <a:effectLst/>
                                  <a:latin typeface="Cambria Math" panose="02040503050406030204" pitchFamily="18" charset="0"/>
                                  <a:ea typeface="Calibri" panose="020F0502020204030204" pitchFamily="34" charset="0"/>
                                  <a:cs typeface="Times New Roman" panose="02020603050405020304" pitchFamily="18" charset="0"/>
                                </a:rPr>
                                <m:t>+</m:t>
                              </m:r>
                            </m:sup>
                          </m:sSubSup>
                        </m:e>
                      </m:d>
                      <m:r>
                        <a:rPr lang="en-IN" sz="1500">
                          <a:effectLst/>
                          <a:latin typeface="Cambria Math" panose="02040503050406030204" pitchFamily="18" charset="0"/>
                          <a:ea typeface="Calibri" panose="020F0502020204030204" pitchFamily="34" charset="0"/>
                          <a:cs typeface="Times New Roman" panose="02020603050405020304" pitchFamily="18" charset="0"/>
                        </a:rPr>
                        <m:t>∩</m:t>
                      </m:r>
                      <m:acc>
                        <m:accPr>
                          <m:chr m:val="̅"/>
                          <m:ctrlPr>
                            <a:rPr lang="en-IN" sz="1500" i="1">
                              <a:effectLst/>
                              <a:latin typeface="Cambria Math" panose="02040503050406030204" pitchFamily="18" charset="0"/>
                              <a:ea typeface="Calibri" panose="020F0502020204030204" pitchFamily="34" charset="0"/>
                              <a:cs typeface="Times New Roman" panose="02020603050405020304" pitchFamily="18" charset="0"/>
                            </a:rPr>
                          </m:ctrlPr>
                        </m:accPr>
                        <m:e>
                          <m:sSub>
                            <m:sSubPr>
                              <m:ctrlPr>
                                <a:rPr lang="en-IN" sz="15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IN" sz="1500" i="1">
                                  <a:effectLst/>
                                  <a:latin typeface="Cambria Math" panose="02040503050406030204" pitchFamily="18" charset="0"/>
                                  <a:ea typeface="Calibri" panose="020F0502020204030204" pitchFamily="34" charset="0"/>
                                  <a:cs typeface="Times New Roman" panose="02020603050405020304" pitchFamily="18" charset="0"/>
                                </a:rPr>
                                <m:t>𝑅</m:t>
                              </m:r>
                            </m:e>
                            <m:sub>
                              <m:r>
                                <m:rPr>
                                  <m:nor/>
                                </m:rPr>
                                <a:rPr lang="en-IN" sz="1500">
                                  <a:effectLst/>
                                  <a:latin typeface="Cambria Math" panose="02040503050406030204" pitchFamily="18" charset="0"/>
                                  <a:ea typeface="Calibri" panose="020F0502020204030204" pitchFamily="34" charset="0"/>
                                  <a:cs typeface="Times New Roman" panose="02020603050405020304" pitchFamily="18" charset="0"/>
                                </a:rPr>
                                <m:t>ret</m:t>
                              </m:r>
                            </m:sub>
                          </m:sSub>
                        </m:e>
                      </m:acc>
                      <m:d>
                        <m:dPr>
                          <m:ctrlPr>
                            <a:rPr lang="en-IN" sz="1500" i="1">
                              <a:effectLst/>
                              <a:latin typeface="Cambria Math" panose="02040503050406030204" pitchFamily="18" charset="0"/>
                              <a:ea typeface="Calibri" panose="020F0502020204030204" pitchFamily="34" charset="0"/>
                              <a:cs typeface="Times New Roman" panose="02020603050405020304" pitchFamily="18" charset="0"/>
                            </a:rPr>
                          </m:ctrlPr>
                        </m:dPr>
                        <m:e>
                          <m:sSubSup>
                            <m:sSubSupPr>
                              <m:ctrlPr>
                                <a:rPr lang="en-IN" sz="1500" i="1">
                                  <a:effectLst/>
                                  <a:latin typeface="Cambria Math" panose="02040503050406030204" pitchFamily="18" charset="0"/>
                                  <a:ea typeface="Calibri" panose="020F0502020204030204" pitchFamily="34" charset="0"/>
                                  <a:cs typeface="Times New Roman" panose="02020603050405020304" pitchFamily="18" charset="0"/>
                                </a:rPr>
                              </m:ctrlPr>
                            </m:sSubSupPr>
                            <m:e>
                              <m:r>
                                <a:rPr lang="en-IN" sz="1500" i="1">
                                  <a:effectLst/>
                                  <a:latin typeface="Cambria Math" panose="02040503050406030204" pitchFamily="18" charset="0"/>
                                  <a:ea typeface="Calibri" panose="020F0502020204030204" pitchFamily="34" charset="0"/>
                                  <a:cs typeface="Times New Roman" panose="02020603050405020304" pitchFamily="18" charset="0"/>
                                </a:rPr>
                                <m:t>𝑆</m:t>
                              </m:r>
                            </m:e>
                            <m:sub>
                              <m:r>
                                <a:rPr lang="en-IN" sz="1500" i="1">
                                  <a:effectLst/>
                                  <a:latin typeface="Cambria Math" panose="02040503050406030204" pitchFamily="18" charset="0"/>
                                  <a:ea typeface="Calibri" panose="020F0502020204030204" pitchFamily="34" charset="0"/>
                                  <a:cs typeface="Times New Roman" panose="02020603050405020304" pitchFamily="18" charset="0"/>
                                </a:rPr>
                                <m:t>𝑡</m:t>
                              </m:r>
                            </m:sub>
                            <m:sup>
                              <m:r>
                                <a:rPr lang="en-IN" sz="1500" i="1">
                                  <a:effectLst/>
                                  <a:latin typeface="Cambria Math" panose="02040503050406030204" pitchFamily="18" charset="0"/>
                                  <a:ea typeface="Calibri" panose="020F0502020204030204" pitchFamily="34" charset="0"/>
                                  <a:cs typeface="Times New Roman" panose="02020603050405020304" pitchFamily="18" charset="0"/>
                                </a:rPr>
                                <m:t>+</m:t>
                              </m:r>
                            </m:sup>
                          </m:sSubSup>
                          <m:r>
                            <a:rPr lang="en-IN" sz="1500" i="1">
                              <a:effectLst/>
                              <a:latin typeface="Cambria Math" panose="02040503050406030204" pitchFamily="18" charset="0"/>
                              <a:ea typeface="Calibri" panose="020F0502020204030204" pitchFamily="34" charset="0"/>
                              <a:cs typeface="Times New Roman" panose="02020603050405020304" pitchFamily="18" charset="0"/>
                            </a:rPr>
                            <m:t>,</m:t>
                          </m:r>
                          <m:sSubSup>
                            <m:sSubSupPr>
                              <m:ctrlPr>
                                <a:rPr lang="en-IN" sz="1500" i="1">
                                  <a:effectLst/>
                                  <a:latin typeface="Cambria Math" panose="02040503050406030204" pitchFamily="18" charset="0"/>
                                  <a:ea typeface="Calibri" panose="020F0502020204030204" pitchFamily="34" charset="0"/>
                                  <a:cs typeface="Times New Roman" panose="02020603050405020304" pitchFamily="18" charset="0"/>
                                </a:rPr>
                              </m:ctrlPr>
                            </m:sSubSupPr>
                            <m:e>
                              <m:r>
                                <a:rPr lang="en-IN" sz="1500" i="1">
                                  <a:effectLst/>
                                  <a:latin typeface="Cambria Math" panose="02040503050406030204" pitchFamily="18" charset="0"/>
                                  <a:ea typeface="Calibri" panose="020F0502020204030204" pitchFamily="34" charset="0"/>
                                  <a:cs typeface="Times New Roman" panose="02020603050405020304" pitchFamily="18" charset="0"/>
                                </a:rPr>
                                <m:t>𝒳</m:t>
                              </m:r>
                            </m:e>
                            <m:sub>
                              <m:r>
                                <a:rPr lang="en-IN" sz="1500" i="1">
                                  <a:effectLst/>
                                  <a:latin typeface="Cambria Math" panose="02040503050406030204" pitchFamily="18" charset="0"/>
                                  <a:ea typeface="Calibri" panose="020F0502020204030204" pitchFamily="34" charset="0"/>
                                  <a:cs typeface="Times New Roman" panose="02020603050405020304" pitchFamily="18" charset="0"/>
                                </a:rPr>
                                <m:t>𝓉</m:t>
                              </m:r>
                              <m:r>
                                <a:rPr lang="en-IN" sz="1500" i="1">
                                  <a:effectLst/>
                                  <a:latin typeface="Cambria Math" panose="02040503050406030204" pitchFamily="18" charset="0"/>
                                  <a:ea typeface="Calibri" panose="020F0502020204030204" pitchFamily="34" charset="0"/>
                                  <a:cs typeface="Times New Roman" panose="02020603050405020304" pitchFamily="18" charset="0"/>
                                </a:rPr>
                                <m:t>−1</m:t>
                              </m:r>
                            </m:sub>
                            <m:sup>
                              <m:r>
                                <a:rPr lang="en-IN" sz="1500" i="1">
                                  <a:effectLst/>
                                  <a:latin typeface="Cambria Math" panose="02040503050406030204" pitchFamily="18" charset="0"/>
                                  <a:ea typeface="Calibri" panose="020F0502020204030204" pitchFamily="34" charset="0"/>
                                  <a:cs typeface="Times New Roman" panose="02020603050405020304" pitchFamily="18" charset="0"/>
                                </a:rPr>
                                <m:t>+</m:t>
                              </m:r>
                            </m:sup>
                          </m:sSubSup>
                        </m:e>
                      </m:d>
                      <m:r>
                        <m:rPr>
                          <m:lit/>
                        </m:rPr>
                        <a:rPr lang="en-IN" sz="1500" i="1">
                          <a:effectLst/>
                          <a:latin typeface="Cambria Math" panose="02040503050406030204" pitchFamily="18" charset="0"/>
                          <a:ea typeface="Calibri" panose="020F0502020204030204" pitchFamily="34" charset="0"/>
                          <a:cs typeface="Times New Roman" panose="02020603050405020304" pitchFamily="18" charset="0"/>
                        </a:rPr>
                        <m:t>}</m:t>
                      </m:r>
                    </m:oMath>
                  </m:oMathPara>
                </a14:m>
                <a:endParaRPr lang="en-IN" sz="15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200000"/>
                  </a:lnSpc>
                  <a:spcAft>
                    <a:spcPts val="800"/>
                  </a:spcAft>
                  <a:buNone/>
                </a:pPr>
                <a14:m>
                  <m:oMathPara xmlns:m="http://schemas.openxmlformats.org/officeDocument/2006/math">
                    <m:oMathParaPr>
                      <m:jc m:val="centerGroup"/>
                    </m:oMathParaPr>
                    <m:oMath xmlns:m="http://schemas.openxmlformats.org/officeDocument/2006/math">
                      <m:sSubSup>
                        <m:sSubSupPr>
                          <m:ctrlPr>
                            <a:rPr lang="en-IN" sz="1500" i="1">
                              <a:effectLst/>
                              <a:latin typeface="Cambria Math" panose="02040503050406030204" pitchFamily="18" charset="0"/>
                              <a:ea typeface="Calibri" panose="020F0502020204030204" pitchFamily="34" charset="0"/>
                              <a:cs typeface="Times New Roman" panose="02020603050405020304" pitchFamily="18" charset="0"/>
                            </a:rPr>
                          </m:ctrlPr>
                        </m:sSubSupPr>
                        <m:e>
                          <m:r>
                            <a:rPr lang="en-IN" sz="1500" i="1">
                              <a:effectLst/>
                              <a:latin typeface="Cambria Math" panose="02040503050406030204" pitchFamily="18" charset="0"/>
                              <a:ea typeface="Calibri" panose="020F0502020204030204" pitchFamily="34" charset="0"/>
                              <a:cs typeface="Times New Roman" panose="02020603050405020304" pitchFamily="18" charset="0"/>
                            </a:rPr>
                            <m:t>𝑆</m:t>
                          </m:r>
                        </m:e>
                        <m:sub>
                          <m:r>
                            <a:rPr lang="en-IN" sz="1500" i="1">
                              <a:effectLst/>
                              <a:latin typeface="Cambria Math" panose="02040503050406030204" pitchFamily="18" charset="0"/>
                              <a:ea typeface="Calibri" panose="020F0502020204030204" pitchFamily="34" charset="0"/>
                              <a:cs typeface="Times New Roman" panose="02020603050405020304" pitchFamily="18" charset="0"/>
                            </a:rPr>
                            <m:t>𝑡</m:t>
                          </m:r>
                        </m:sub>
                        <m:sup>
                          <m:r>
                            <a:rPr lang="en-IN" sz="1500" i="1">
                              <a:effectLst/>
                              <a:latin typeface="Cambria Math" panose="02040503050406030204" pitchFamily="18" charset="0"/>
                              <a:ea typeface="Calibri" panose="020F0502020204030204" pitchFamily="34" charset="0"/>
                              <a:cs typeface="Times New Roman" panose="02020603050405020304" pitchFamily="18" charset="0"/>
                            </a:rPr>
                            <m:t>+</m:t>
                          </m:r>
                        </m:sup>
                      </m:sSubSup>
                      <m:r>
                        <a:rPr lang="en-IN" sz="1500" i="1">
                          <a:effectLst/>
                          <a:latin typeface="Cambria Math" panose="02040503050406030204" pitchFamily="18" charset="0"/>
                          <a:ea typeface="Calibri" panose="020F0502020204030204" pitchFamily="34" charset="0"/>
                          <a:cs typeface="Times New Roman" panose="02020603050405020304" pitchFamily="18" charset="0"/>
                        </a:rPr>
                        <m:t>=</m:t>
                      </m:r>
                      <m:r>
                        <m:rPr>
                          <m:lit/>
                        </m:rPr>
                        <a:rPr lang="en-IN" sz="1500" i="1">
                          <a:effectLst/>
                          <a:latin typeface="Cambria Math" panose="02040503050406030204" pitchFamily="18" charset="0"/>
                          <a:ea typeface="Calibri" panose="020F0502020204030204" pitchFamily="34" charset="0"/>
                          <a:cs typeface="Times New Roman" panose="02020603050405020304" pitchFamily="18" charset="0"/>
                        </a:rPr>
                        <m:t>{</m:t>
                      </m:r>
                      <m:r>
                        <a:rPr lang="en-IN" sz="1500" i="1">
                          <a:effectLst/>
                          <a:latin typeface="Cambria Math" panose="02040503050406030204" pitchFamily="18" charset="0"/>
                          <a:ea typeface="Calibri" panose="020F0502020204030204" pitchFamily="34" charset="0"/>
                          <a:cs typeface="Times New Roman" panose="02020603050405020304" pitchFamily="18" charset="0"/>
                        </a:rPr>
                        <m:t>𝑠</m:t>
                      </m:r>
                      <m:r>
                        <a:rPr lang="en-IN" sz="1500">
                          <a:effectLst/>
                          <a:latin typeface="Cambria Math" panose="02040503050406030204" pitchFamily="18" charset="0"/>
                          <a:ea typeface="Calibri" panose="020F0502020204030204" pitchFamily="34" charset="0"/>
                          <a:cs typeface="Times New Roman" panose="02020603050405020304" pitchFamily="18" charset="0"/>
                        </a:rPr>
                        <m:t>∈</m:t>
                      </m:r>
                      <m:r>
                        <a:rPr lang="en-IN" sz="1500" i="1">
                          <a:effectLst/>
                          <a:latin typeface="Cambria Math" panose="02040503050406030204" pitchFamily="18" charset="0"/>
                          <a:ea typeface="Calibri" panose="020F0502020204030204" pitchFamily="34" charset="0"/>
                          <a:cs typeface="Times New Roman" panose="02020603050405020304" pitchFamily="18" charset="0"/>
                        </a:rPr>
                        <m:t>𝒮</m:t>
                      </m:r>
                      <m:r>
                        <a:rPr lang="en-IN" sz="1500">
                          <a:effectLst/>
                          <a:latin typeface="Cambria Math" panose="02040503050406030204" pitchFamily="18" charset="0"/>
                          <a:ea typeface="Calibri" panose="020F0502020204030204" pitchFamily="34" charset="0"/>
                          <a:cs typeface="Times New Roman" panose="02020603050405020304" pitchFamily="18" charset="0"/>
                        </a:rPr>
                        <m:t>∣∃</m:t>
                      </m:r>
                      <m:sSup>
                        <m:sSupPr>
                          <m:ctrlPr>
                            <a:rPr lang="en-IN" sz="1500" i="1">
                              <a:effectLst/>
                              <a:latin typeface="Cambria Math" panose="02040503050406030204" pitchFamily="18" charset="0"/>
                              <a:ea typeface="Calibri" panose="020F0502020204030204" pitchFamily="34" charset="0"/>
                              <a:cs typeface="Times New Roman" panose="02020603050405020304" pitchFamily="18" charset="0"/>
                            </a:rPr>
                          </m:ctrlPr>
                        </m:sSupPr>
                        <m:e>
                          <m:r>
                            <a:rPr lang="en-IN" sz="1500" i="1">
                              <a:effectLst/>
                              <a:latin typeface="Cambria Math" panose="02040503050406030204" pitchFamily="18" charset="0"/>
                              <a:ea typeface="Calibri" panose="020F0502020204030204" pitchFamily="34" charset="0"/>
                              <a:cs typeface="Times New Roman" panose="02020603050405020304" pitchFamily="18" charset="0"/>
                            </a:rPr>
                            <m:t>𝑠</m:t>
                          </m:r>
                        </m:e>
                        <m:sup>
                          <m:r>
                            <a:rPr lang="en-IN" sz="1500" i="1">
                              <a:effectLst/>
                              <a:latin typeface="Cambria Math" panose="02040503050406030204" pitchFamily="18" charset="0"/>
                              <a:ea typeface="Calibri" panose="020F0502020204030204" pitchFamily="34" charset="0"/>
                              <a:cs typeface="Times New Roman" panose="02020603050405020304" pitchFamily="18" charset="0"/>
                            </a:rPr>
                            <m:t>′</m:t>
                          </m:r>
                        </m:sup>
                      </m:sSup>
                      <m:r>
                        <a:rPr lang="en-IN" sz="1500">
                          <a:effectLst/>
                          <a:latin typeface="Cambria Math" panose="02040503050406030204" pitchFamily="18" charset="0"/>
                          <a:ea typeface="Calibri" panose="020F0502020204030204" pitchFamily="34" charset="0"/>
                          <a:cs typeface="Times New Roman" panose="02020603050405020304" pitchFamily="18" charset="0"/>
                        </a:rPr>
                        <m:t>∈</m:t>
                      </m:r>
                      <m:sSubSup>
                        <m:sSubSupPr>
                          <m:ctrlPr>
                            <a:rPr lang="en-IN" sz="1500" i="1">
                              <a:effectLst/>
                              <a:latin typeface="Cambria Math" panose="02040503050406030204" pitchFamily="18" charset="0"/>
                              <a:ea typeface="Calibri" panose="020F0502020204030204" pitchFamily="34" charset="0"/>
                              <a:cs typeface="Times New Roman" panose="02020603050405020304" pitchFamily="18" charset="0"/>
                            </a:rPr>
                          </m:ctrlPr>
                        </m:sSubSupPr>
                        <m:e>
                          <m:r>
                            <a:rPr lang="en-IN" sz="1500" i="1">
                              <a:effectLst/>
                              <a:latin typeface="Cambria Math" panose="02040503050406030204" pitchFamily="18" charset="0"/>
                              <a:ea typeface="Calibri" panose="020F0502020204030204" pitchFamily="34" charset="0"/>
                              <a:cs typeface="Times New Roman" panose="02020603050405020304" pitchFamily="18" charset="0"/>
                            </a:rPr>
                            <m:t>𝒳</m:t>
                          </m:r>
                        </m:e>
                        <m:sub>
                          <m:r>
                            <a:rPr lang="en-IN" sz="1500" i="1">
                              <a:effectLst/>
                              <a:latin typeface="Cambria Math" panose="02040503050406030204" pitchFamily="18" charset="0"/>
                              <a:ea typeface="Calibri" panose="020F0502020204030204" pitchFamily="34" charset="0"/>
                              <a:cs typeface="Times New Roman" panose="02020603050405020304" pitchFamily="18" charset="0"/>
                            </a:rPr>
                            <m:t>𝓉</m:t>
                          </m:r>
                          <m:r>
                            <a:rPr lang="en-IN" sz="1500" i="1">
                              <a:effectLst/>
                              <a:latin typeface="Cambria Math" panose="02040503050406030204" pitchFamily="18" charset="0"/>
                              <a:ea typeface="Calibri" panose="020F0502020204030204" pitchFamily="34" charset="0"/>
                              <a:cs typeface="Times New Roman" panose="02020603050405020304" pitchFamily="18" charset="0"/>
                            </a:rPr>
                            <m:t>−1</m:t>
                          </m:r>
                        </m:sub>
                        <m:sup>
                          <m:r>
                            <a:rPr lang="en-IN" sz="1500" i="1">
                              <a:effectLst/>
                              <a:latin typeface="Cambria Math" panose="02040503050406030204" pitchFamily="18" charset="0"/>
                              <a:ea typeface="Calibri" panose="020F0502020204030204" pitchFamily="34" charset="0"/>
                              <a:cs typeface="Times New Roman" panose="02020603050405020304" pitchFamily="18" charset="0"/>
                            </a:rPr>
                            <m:t>+</m:t>
                          </m:r>
                        </m:sup>
                      </m:sSubSup>
                      <m:r>
                        <a:rPr lang="en-IN" sz="1500"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IN" sz="15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IN" sz="1500" i="1">
                              <a:effectLst/>
                              <a:latin typeface="Cambria Math" panose="02040503050406030204" pitchFamily="18" charset="0"/>
                              <a:ea typeface="Calibri" panose="020F0502020204030204" pitchFamily="34" charset="0"/>
                              <a:cs typeface="Times New Roman" panose="02020603050405020304" pitchFamily="18" charset="0"/>
                            </a:rPr>
                            <m:t>𝑢</m:t>
                          </m:r>
                        </m:e>
                        <m:sub>
                          <m:r>
                            <a:rPr lang="en-IN" sz="1500" i="1">
                              <a:effectLst/>
                              <a:latin typeface="Cambria Math" panose="02040503050406030204" pitchFamily="18" charset="0"/>
                              <a:ea typeface="Calibri" panose="020F0502020204030204" pitchFamily="34" charset="0"/>
                              <a:cs typeface="Times New Roman" panose="02020603050405020304" pitchFamily="18" charset="0"/>
                            </a:rPr>
                            <m:t>𝑡</m:t>
                          </m:r>
                        </m:sub>
                      </m:sSub>
                      <m:d>
                        <m:dPr>
                          <m:ctrlPr>
                            <a:rPr lang="en-IN" sz="1500" i="1">
                              <a:effectLst/>
                              <a:latin typeface="Cambria Math" panose="02040503050406030204" pitchFamily="18" charset="0"/>
                              <a:ea typeface="Calibri" panose="020F0502020204030204" pitchFamily="34" charset="0"/>
                              <a:cs typeface="Times New Roman" panose="02020603050405020304" pitchFamily="18" charset="0"/>
                            </a:rPr>
                          </m:ctrlPr>
                        </m:dPr>
                        <m:e>
                          <m:sSup>
                            <m:sSupPr>
                              <m:ctrlPr>
                                <a:rPr lang="en-IN" sz="1500" i="1">
                                  <a:effectLst/>
                                  <a:latin typeface="Cambria Math" panose="02040503050406030204" pitchFamily="18" charset="0"/>
                                  <a:ea typeface="Calibri" panose="020F0502020204030204" pitchFamily="34" charset="0"/>
                                  <a:cs typeface="Times New Roman" panose="02020603050405020304" pitchFamily="18" charset="0"/>
                                </a:rPr>
                              </m:ctrlPr>
                            </m:sSupPr>
                            <m:e>
                              <m:r>
                                <a:rPr lang="en-IN" sz="1500" i="1">
                                  <a:effectLst/>
                                  <a:latin typeface="Cambria Math" panose="02040503050406030204" pitchFamily="18" charset="0"/>
                                  <a:ea typeface="Calibri" panose="020F0502020204030204" pitchFamily="34" charset="0"/>
                                  <a:cs typeface="Times New Roman" panose="02020603050405020304" pitchFamily="18" charset="0"/>
                                </a:rPr>
                                <m:t>𝑠</m:t>
                              </m:r>
                            </m:e>
                            <m:sup>
                              <m:r>
                                <a:rPr lang="en-IN" sz="1500" i="1">
                                  <a:effectLst/>
                                  <a:latin typeface="Cambria Math" panose="02040503050406030204" pitchFamily="18" charset="0"/>
                                  <a:ea typeface="Calibri" panose="020F0502020204030204" pitchFamily="34" charset="0"/>
                                  <a:cs typeface="Times New Roman" panose="02020603050405020304" pitchFamily="18" charset="0"/>
                                </a:rPr>
                                <m:t>′</m:t>
                              </m:r>
                            </m:sup>
                          </m:sSup>
                        </m:e>
                      </m:d>
                      <m:r>
                        <a:rPr lang="en-IN" sz="1500" i="1">
                          <a:effectLst/>
                          <a:latin typeface="Cambria Math" panose="02040503050406030204" pitchFamily="18" charset="0"/>
                          <a:ea typeface="Calibri" panose="020F0502020204030204" pitchFamily="34" charset="0"/>
                          <a:cs typeface="Times New Roman" panose="02020603050405020304" pitchFamily="18" charset="0"/>
                        </a:rPr>
                        <m:t>−</m:t>
                      </m:r>
                      <m:r>
                        <a:rPr lang="en-IN" sz="1500" i="1">
                          <a:effectLst/>
                          <a:latin typeface="Cambria Math" panose="02040503050406030204" pitchFamily="18" charset="0"/>
                          <a:ea typeface="Calibri" panose="020F0502020204030204" pitchFamily="34" charset="0"/>
                          <a:cs typeface="Times New Roman" panose="02020603050405020304" pitchFamily="18" charset="0"/>
                        </a:rPr>
                        <m:t>𝐿</m:t>
                      </m:r>
                      <m:r>
                        <a:rPr lang="en-IN" sz="1500">
                          <a:effectLst/>
                          <a:latin typeface="Cambria Math" panose="02040503050406030204" pitchFamily="18" charset="0"/>
                          <a:ea typeface="Calibri" panose="020F0502020204030204" pitchFamily="34" charset="0"/>
                          <a:cs typeface="Times New Roman" panose="02020603050405020304" pitchFamily="18" charset="0"/>
                        </a:rPr>
                        <m:t>⋅</m:t>
                      </m:r>
                      <m:r>
                        <a:rPr lang="en-IN" sz="1500" i="1">
                          <a:effectLst/>
                          <a:latin typeface="Cambria Math" panose="02040503050406030204" pitchFamily="18" charset="0"/>
                          <a:ea typeface="Calibri" panose="020F0502020204030204" pitchFamily="34" charset="0"/>
                          <a:cs typeface="Times New Roman" panose="02020603050405020304" pitchFamily="18" charset="0"/>
                        </a:rPr>
                        <m:t>𝑑</m:t>
                      </m:r>
                      <m:d>
                        <m:dPr>
                          <m:ctrlPr>
                            <a:rPr lang="en-IN" sz="1500" i="1">
                              <a:effectLst/>
                              <a:latin typeface="Cambria Math" panose="02040503050406030204" pitchFamily="18" charset="0"/>
                              <a:ea typeface="Calibri" panose="020F0502020204030204" pitchFamily="34" charset="0"/>
                              <a:cs typeface="Times New Roman" panose="02020603050405020304" pitchFamily="18" charset="0"/>
                            </a:rPr>
                          </m:ctrlPr>
                        </m:dPr>
                        <m:e>
                          <m:r>
                            <a:rPr lang="en-IN" sz="1500" i="1">
                              <a:effectLst/>
                              <a:latin typeface="Cambria Math" panose="02040503050406030204" pitchFamily="18" charset="0"/>
                              <a:ea typeface="Calibri" panose="020F0502020204030204" pitchFamily="34" charset="0"/>
                              <a:cs typeface="Times New Roman" panose="02020603050405020304" pitchFamily="18" charset="0"/>
                            </a:rPr>
                            <m:t>𝑠</m:t>
                          </m:r>
                          <m:r>
                            <a:rPr lang="en-IN" sz="1500" i="1">
                              <a:effectLst/>
                              <a:latin typeface="Cambria Math" panose="02040503050406030204" pitchFamily="18" charset="0"/>
                              <a:ea typeface="Calibri" panose="020F0502020204030204" pitchFamily="34" charset="0"/>
                              <a:cs typeface="Times New Roman" panose="02020603050405020304" pitchFamily="18" charset="0"/>
                            </a:rPr>
                            <m:t>,</m:t>
                          </m:r>
                          <m:sSup>
                            <m:sSupPr>
                              <m:ctrlPr>
                                <a:rPr lang="en-IN" sz="1500" i="1">
                                  <a:effectLst/>
                                  <a:latin typeface="Cambria Math" panose="02040503050406030204" pitchFamily="18" charset="0"/>
                                  <a:ea typeface="Calibri" panose="020F0502020204030204" pitchFamily="34" charset="0"/>
                                  <a:cs typeface="Times New Roman" panose="02020603050405020304" pitchFamily="18" charset="0"/>
                                </a:rPr>
                              </m:ctrlPr>
                            </m:sSupPr>
                            <m:e>
                              <m:r>
                                <a:rPr lang="en-IN" sz="1500" i="1">
                                  <a:effectLst/>
                                  <a:latin typeface="Cambria Math" panose="02040503050406030204" pitchFamily="18" charset="0"/>
                                  <a:ea typeface="Calibri" panose="020F0502020204030204" pitchFamily="34" charset="0"/>
                                  <a:cs typeface="Times New Roman" panose="02020603050405020304" pitchFamily="18" charset="0"/>
                                </a:rPr>
                                <m:t>𝑠</m:t>
                              </m:r>
                            </m:e>
                            <m:sup>
                              <m:r>
                                <a:rPr lang="en-IN" sz="1500" i="1">
                                  <a:effectLst/>
                                  <a:latin typeface="Cambria Math" panose="02040503050406030204" pitchFamily="18" charset="0"/>
                                  <a:ea typeface="Calibri" panose="020F0502020204030204" pitchFamily="34" charset="0"/>
                                  <a:cs typeface="Times New Roman" panose="02020603050405020304" pitchFamily="18" charset="0"/>
                                </a:rPr>
                                <m:t>′</m:t>
                              </m:r>
                            </m:sup>
                          </m:sSup>
                        </m:e>
                      </m:d>
                      <m:r>
                        <a:rPr lang="en-IN" sz="1500">
                          <a:effectLst/>
                          <a:latin typeface="Cambria Math" panose="02040503050406030204" pitchFamily="18" charset="0"/>
                          <a:ea typeface="Calibri" panose="020F0502020204030204" pitchFamily="34" charset="0"/>
                          <a:cs typeface="Times New Roman" panose="02020603050405020304" pitchFamily="18" charset="0"/>
                        </a:rPr>
                        <m:t>≥</m:t>
                      </m:r>
                      <m:r>
                        <a:rPr lang="en-IN" sz="1500" i="1">
                          <a:effectLst/>
                          <a:latin typeface="Cambria Math" panose="02040503050406030204" pitchFamily="18" charset="0"/>
                          <a:ea typeface="Calibri" panose="020F0502020204030204" pitchFamily="34" charset="0"/>
                          <a:cs typeface="Times New Roman" panose="02020603050405020304" pitchFamily="18" charset="0"/>
                        </a:rPr>
                        <m:t>h</m:t>
                      </m:r>
                      <m:r>
                        <m:rPr>
                          <m:lit/>
                        </m:rPr>
                        <a:rPr lang="en-IN" sz="1500" i="1">
                          <a:effectLst/>
                          <a:latin typeface="Cambria Math" panose="02040503050406030204" pitchFamily="18" charset="0"/>
                          <a:ea typeface="Calibri" panose="020F0502020204030204" pitchFamily="34" charset="0"/>
                          <a:cs typeface="Times New Roman" panose="02020603050405020304" pitchFamily="18" charset="0"/>
                        </a:rPr>
                        <m:t>}</m:t>
                      </m:r>
                      <m:r>
                        <a:rPr lang="en-IN" sz="1500" i="1">
                          <a:effectLst/>
                          <a:latin typeface="Cambria Math" panose="02040503050406030204" pitchFamily="18" charset="0"/>
                          <a:ea typeface="Calibri" panose="020F0502020204030204" pitchFamily="34" charset="0"/>
                          <a:cs typeface="Times New Roman" panose="02020603050405020304" pitchFamily="18" charset="0"/>
                        </a:rPr>
                        <m:t>.</m:t>
                      </m:r>
                    </m:oMath>
                  </m:oMathPara>
                </a14:m>
                <a:endParaRPr lang="en-IN" sz="15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IN" dirty="0"/>
              </a:p>
            </p:txBody>
          </p:sp>
        </mc:Choice>
        <mc:Fallback>
          <p:sp>
            <p:nvSpPr>
              <p:cNvPr id="4" name="Content Placeholder 3">
                <a:extLst>
                  <a:ext uri="{FF2B5EF4-FFF2-40B4-BE49-F238E27FC236}">
                    <a16:creationId xmlns:a16="http://schemas.microsoft.com/office/drawing/2014/main" id="{913F0E4C-B1D0-4C36-BD5B-365A9BE5EDD7}"/>
                  </a:ext>
                </a:extLst>
              </p:cNvPr>
              <p:cNvSpPr>
                <a:spLocks noGrp="1" noRot="1" noChangeAspect="1" noMove="1" noResize="1" noEditPoints="1" noAdjustHandles="1" noChangeArrowheads="1" noChangeShapeType="1" noTextEdit="1"/>
              </p:cNvSpPr>
              <p:nvPr>
                <p:ph sz="half" idx="2"/>
              </p:nvPr>
            </p:nvSpPr>
            <p:spPr>
              <a:xfrm>
                <a:off x="6172200" y="1825625"/>
                <a:ext cx="5181600" cy="2145126"/>
              </a:xfrm>
              <a:blipFill>
                <a:blip r:embed="rId3"/>
                <a:stretch>
                  <a:fillRect l="-235" t="-2841"/>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AB54741-CB59-4469-A677-B51FFE99B947}"/>
                  </a:ext>
                </a:extLst>
              </p:cNvPr>
              <p:cNvSpPr txBox="1"/>
              <p:nvPr/>
            </p:nvSpPr>
            <p:spPr>
              <a:xfrm>
                <a:off x="6172200" y="3931923"/>
                <a:ext cx="5181600" cy="1210011"/>
              </a:xfrm>
              <a:prstGeom prst="rect">
                <a:avLst/>
              </a:prstGeom>
              <a:noFill/>
            </p:spPr>
            <p:txBody>
              <a:bodyPr wrap="square" rtlCol="0">
                <a:spAutoFit/>
              </a:bodyPr>
              <a:lstStyle/>
              <a:p>
                <a:pPr marL="285750" indent="-285750">
                  <a:buFont typeface="Arial" panose="020B0604020202020204" pitchFamily="34" charset="0"/>
                  <a:buChar char="•"/>
                </a:pPr>
                <a:r>
                  <a:rPr lang="en-IN" b="1" dirty="0"/>
                  <a:t>Confidence interval</a:t>
                </a:r>
              </a:p>
              <a:p>
                <a:pPr/>
                <a14:m>
                  <m:oMathPara xmlns:m="http://schemas.openxmlformats.org/officeDocument/2006/math">
                    <m:oMathParaPr>
                      <m:jc m:val="centerGroup"/>
                    </m:oMathParaPr>
                    <m:oMath xmlns:m="http://schemas.openxmlformats.org/officeDocument/2006/math">
                      <m:sSub>
                        <m:sSubPr>
                          <m:ctrlPr>
                            <a:rPr lang="en-IN" sz="1800" i="1" smtClean="0">
                              <a:effectLst/>
                              <a:latin typeface="Cambria Math" panose="02040503050406030204" pitchFamily="18" charset="0"/>
                              <a:ea typeface="Calibri" panose="020F0502020204030204" pitchFamily="34" charset="0"/>
                              <a:cs typeface="Times New Roman" panose="02020603050405020304" pitchFamily="18" charset="0"/>
                            </a:rPr>
                          </m:ctrlPr>
                        </m:sSubPr>
                        <m:e>
                          <m:r>
                            <m:rPr>
                              <m:sty m:val="p"/>
                            </m:rPr>
                            <a:rPr lang="en-IN" sz="1800">
                              <a:effectLst/>
                              <a:latin typeface="Cambria Math" panose="02040503050406030204" pitchFamily="18" charset="0"/>
                              <a:ea typeface="Calibri" panose="020F0502020204030204" pitchFamily="34" charset="0"/>
                              <a:cs typeface="Times New Roman" panose="02020603050405020304" pitchFamily="18" charset="0"/>
                            </a:rPr>
                            <m:t>β</m:t>
                          </m:r>
                        </m:e>
                        <m:sub>
                          <m:r>
                            <a:rPr lang="en-IN" sz="1800" i="1">
                              <a:effectLst/>
                              <a:latin typeface="Cambria Math" panose="02040503050406030204" pitchFamily="18" charset="0"/>
                              <a:ea typeface="Calibri" panose="020F0502020204030204" pitchFamily="34" charset="0"/>
                              <a:cs typeface="Times New Roman" panose="02020603050405020304" pitchFamily="18" charset="0"/>
                            </a:rPr>
                            <m:t>𝑡</m:t>
                          </m:r>
                        </m:sub>
                      </m:sSub>
                      <m:r>
                        <a:rPr lang="en-IN" sz="1800" i="1">
                          <a:effectLst/>
                          <a:latin typeface="Cambria Math" panose="02040503050406030204" pitchFamily="18" charset="0"/>
                          <a:ea typeface="Calibri" panose="020F0502020204030204" pitchFamily="34" charset="0"/>
                          <a:cs typeface="Times New Roman" panose="02020603050405020304" pitchFamily="18" charset="0"/>
                        </a:rPr>
                        <m:t>=</m:t>
                      </m:r>
                      <m:sSup>
                        <m:sSupPr>
                          <m:ctrlPr>
                            <a:rPr lang="en-IN" sz="1800" i="1">
                              <a:effectLst/>
                              <a:latin typeface="Cambria Math" panose="02040503050406030204" pitchFamily="18" charset="0"/>
                              <a:ea typeface="Calibri" panose="020F0502020204030204" pitchFamily="34" charset="0"/>
                              <a:cs typeface="Times New Roman" panose="02020603050405020304" pitchFamily="18" charset="0"/>
                            </a:rPr>
                          </m:ctrlPr>
                        </m:sSupPr>
                        <m:e>
                          <m:r>
                            <a:rPr lang="en-IN" sz="1800" i="1">
                              <a:effectLst/>
                              <a:latin typeface="Cambria Math" panose="02040503050406030204" pitchFamily="18" charset="0"/>
                              <a:ea typeface="Calibri" panose="020F0502020204030204" pitchFamily="34" charset="0"/>
                              <a:cs typeface="Times New Roman" panose="02020603050405020304" pitchFamily="18" charset="0"/>
                            </a:rPr>
                            <m:t>𝐵</m:t>
                          </m:r>
                        </m:e>
                        <m:sup>
                          <m:r>
                            <a:rPr lang="en-IN" sz="1800" i="1">
                              <a:effectLst/>
                              <a:latin typeface="Cambria Math" panose="02040503050406030204" pitchFamily="18" charset="0"/>
                              <a:ea typeface="Calibri" panose="020F0502020204030204" pitchFamily="34" charset="0"/>
                              <a:cs typeface="Times New Roman" panose="02020603050405020304" pitchFamily="18" charset="0"/>
                            </a:rPr>
                            <m:t>𝑔</m:t>
                          </m:r>
                        </m:sup>
                      </m:sSup>
                      <m:r>
                        <a:rPr lang="en-IN" sz="1800"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IN" sz="1800" i="1">
                              <a:effectLst/>
                              <a:latin typeface="Cambria Math" panose="02040503050406030204" pitchFamily="18" charset="0"/>
                              <a:ea typeface="Calibri" panose="020F0502020204030204" pitchFamily="34" charset="0"/>
                              <a:cs typeface="Times New Roman" panose="02020603050405020304" pitchFamily="18" charset="0"/>
                            </a:rPr>
                          </m:ctrlPr>
                        </m:sSubPr>
                        <m:e>
                          <m:r>
                            <m:rPr>
                              <m:sty m:val="p"/>
                            </m:rPr>
                            <a:rPr lang="en-IN" sz="1800">
                              <a:effectLst/>
                              <a:latin typeface="Cambria Math" panose="02040503050406030204" pitchFamily="18" charset="0"/>
                              <a:ea typeface="Calibri" panose="020F0502020204030204" pitchFamily="34" charset="0"/>
                              <a:cs typeface="Times New Roman" panose="02020603050405020304" pitchFamily="18" charset="0"/>
                            </a:rPr>
                            <m:t>σ</m:t>
                          </m:r>
                        </m:e>
                        <m:sub>
                          <m:r>
                            <a:rPr lang="en-IN" sz="1800" i="1">
                              <a:effectLst/>
                              <a:latin typeface="Cambria Math" panose="02040503050406030204" pitchFamily="18" charset="0"/>
                              <a:ea typeface="Calibri" panose="020F0502020204030204" pitchFamily="34" charset="0"/>
                              <a:cs typeface="Times New Roman" panose="02020603050405020304" pitchFamily="18" charset="0"/>
                            </a:rPr>
                            <m:t>𝑔</m:t>
                          </m:r>
                        </m:sub>
                      </m:sSub>
                      <m:rad>
                        <m:radPr>
                          <m:degHide m:val="on"/>
                          <m:ctrlPr>
                            <a:rPr lang="en-IN" sz="1800" i="1">
                              <a:effectLst/>
                              <a:latin typeface="Cambria Math" panose="02040503050406030204" pitchFamily="18" charset="0"/>
                              <a:ea typeface="Calibri" panose="020F0502020204030204" pitchFamily="34" charset="0"/>
                              <a:cs typeface="Times New Roman" panose="02020603050405020304" pitchFamily="18" charset="0"/>
                            </a:rPr>
                          </m:ctrlPr>
                        </m:radPr>
                        <m:deg/>
                        <m:e>
                          <m:r>
                            <a:rPr lang="en-IN" sz="1800" i="1">
                              <a:effectLst/>
                              <a:latin typeface="Cambria Math" panose="02040503050406030204" pitchFamily="18" charset="0"/>
                              <a:ea typeface="Calibri" panose="020F0502020204030204" pitchFamily="34" charset="0"/>
                              <a:cs typeface="Times New Roman" panose="02020603050405020304" pitchFamily="18" charset="0"/>
                            </a:rPr>
                            <m:t>2</m:t>
                          </m:r>
                          <m:d>
                            <m:dPr>
                              <m:ctrlPr>
                                <a:rPr lang="en-IN" sz="1800" i="1">
                                  <a:effectLst/>
                                  <a:latin typeface="Cambria Math" panose="02040503050406030204" pitchFamily="18" charset="0"/>
                                  <a:ea typeface="Calibri" panose="020F0502020204030204" pitchFamily="34" charset="0"/>
                                  <a:cs typeface="Times New Roman" panose="02020603050405020304" pitchFamily="18" charset="0"/>
                                </a:rPr>
                              </m:ctrlPr>
                            </m:dPr>
                            <m:e>
                              <m:sSubSup>
                                <m:sSubSupPr>
                                  <m:ctrlPr>
                                    <a:rPr lang="en-IN" sz="1800" i="1">
                                      <a:effectLst/>
                                      <a:latin typeface="Cambria Math" panose="02040503050406030204" pitchFamily="18" charset="0"/>
                                      <a:ea typeface="Calibri" panose="020F0502020204030204" pitchFamily="34" charset="0"/>
                                      <a:cs typeface="Times New Roman" panose="02020603050405020304" pitchFamily="18" charset="0"/>
                                    </a:rPr>
                                  </m:ctrlPr>
                                </m:sSubSupPr>
                                <m:e>
                                  <m:r>
                                    <m:rPr>
                                      <m:sty m:val="p"/>
                                    </m:rPr>
                                    <a:rPr lang="en-IN" sz="1800">
                                      <a:effectLst/>
                                      <a:latin typeface="Cambria Math" panose="02040503050406030204" pitchFamily="18" charset="0"/>
                                      <a:ea typeface="Calibri" panose="020F0502020204030204" pitchFamily="34" charset="0"/>
                                      <a:cs typeface="Times New Roman" panose="02020603050405020304" pitchFamily="18" charset="0"/>
                                    </a:rPr>
                                    <m:t>Γ</m:t>
                                  </m:r>
                                </m:e>
                                <m:sub>
                                  <m:r>
                                    <a:rPr lang="en-IN" sz="1800" i="1">
                                      <a:effectLst/>
                                      <a:latin typeface="Cambria Math" panose="02040503050406030204" pitchFamily="18" charset="0"/>
                                      <a:ea typeface="Calibri" panose="020F0502020204030204" pitchFamily="34" charset="0"/>
                                      <a:cs typeface="Times New Roman" panose="02020603050405020304" pitchFamily="18" charset="0"/>
                                    </a:rPr>
                                    <m:t>𝑡</m:t>
                                  </m:r>
                                  <m:r>
                                    <a:rPr lang="en-IN" sz="1800" i="1">
                                      <a:effectLst/>
                                      <a:latin typeface="Cambria Math" panose="02040503050406030204" pitchFamily="18" charset="0"/>
                                      <a:ea typeface="Calibri" panose="020F0502020204030204" pitchFamily="34" charset="0"/>
                                      <a:cs typeface="Times New Roman" panose="02020603050405020304" pitchFamily="18" charset="0"/>
                                    </a:rPr>
                                    <m:t>−1</m:t>
                                  </m:r>
                                </m:sub>
                                <m:sup>
                                  <m:r>
                                    <a:rPr lang="en-IN" sz="1800" i="1">
                                      <a:effectLst/>
                                      <a:latin typeface="Cambria Math" panose="02040503050406030204" pitchFamily="18" charset="0"/>
                                      <a:ea typeface="Calibri" panose="020F0502020204030204" pitchFamily="34" charset="0"/>
                                      <a:cs typeface="Times New Roman" panose="02020603050405020304" pitchFamily="18" charset="0"/>
                                    </a:rPr>
                                    <m:t>𝑔</m:t>
                                  </m:r>
                                </m:sup>
                              </m:sSubSup>
                              <m:r>
                                <a:rPr lang="en-IN" sz="1800" i="1">
                                  <a:effectLst/>
                                  <a:latin typeface="Cambria Math" panose="02040503050406030204" pitchFamily="18" charset="0"/>
                                  <a:ea typeface="Calibri" panose="020F0502020204030204" pitchFamily="34" charset="0"/>
                                  <a:cs typeface="Times New Roman" panose="02020603050405020304" pitchFamily="18" charset="0"/>
                                </a:rPr>
                                <m:t>+1+</m:t>
                              </m:r>
                              <m:func>
                                <m:funcPr>
                                  <m:ctrlPr>
                                    <a:rPr lang="en-IN" sz="1800" i="1">
                                      <a:effectLst/>
                                      <a:latin typeface="Cambria Math" panose="02040503050406030204" pitchFamily="18" charset="0"/>
                                      <a:ea typeface="Calibri" panose="020F0502020204030204" pitchFamily="34" charset="0"/>
                                      <a:cs typeface="Times New Roman" panose="02020603050405020304" pitchFamily="18" charset="0"/>
                                    </a:rPr>
                                  </m:ctrlPr>
                                </m:funcPr>
                                <m:fName>
                                  <m:r>
                                    <m:rPr>
                                      <m:sty m:val="p"/>
                                    </m:rPr>
                                    <a:rPr lang="en-IN" sz="1800">
                                      <a:effectLst/>
                                      <a:latin typeface="Cambria Math" panose="02040503050406030204" pitchFamily="18" charset="0"/>
                                      <a:ea typeface="Calibri" panose="020F0502020204030204" pitchFamily="34" charset="0"/>
                                      <a:cs typeface="Times New Roman" panose="02020603050405020304" pitchFamily="18" charset="0"/>
                                    </a:rPr>
                                    <m:t>log</m:t>
                                  </m:r>
                                </m:fName>
                                <m:e>
                                  <m:d>
                                    <m:dPr>
                                      <m:ctrlPr>
                                        <a:rPr lang="en-IN" sz="1800" i="1">
                                          <a:effectLst/>
                                          <a:latin typeface="Cambria Math" panose="02040503050406030204" pitchFamily="18" charset="0"/>
                                          <a:ea typeface="Calibri" panose="020F0502020204030204" pitchFamily="34" charset="0"/>
                                          <a:cs typeface="Times New Roman" panose="02020603050405020304" pitchFamily="18" charset="0"/>
                                        </a:rPr>
                                      </m:ctrlPr>
                                    </m:dPr>
                                    <m:e>
                                      <m:r>
                                        <a:rPr lang="en-IN" sz="1800" i="1">
                                          <a:effectLst/>
                                          <a:latin typeface="Cambria Math" panose="02040503050406030204" pitchFamily="18" charset="0"/>
                                          <a:ea typeface="Calibri" panose="020F0502020204030204" pitchFamily="34" charset="0"/>
                                          <a:cs typeface="Times New Roman" panose="02020603050405020304" pitchFamily="18" charset="0"/>
                                        </a:rPr>
                                        <m:t>1</m:t>
                                      </m:r>
                                      <m:r>
                                        <m:rPr>
                                          <m:lit/>
                                        </m:rPr>
                                        <a:rPr lang="en-IN" sz="1800" i="1">
                                          <a:effectLst/>
                                          <a:latin typeface="Cambria Math" panose="02040503050406030204" pitchFamily="18" charset="0"/>
                                          <a:ea typeface="Calibri" panose="020F0502020204030204" pitchFamily="34" charset="0"/>
                                          <a:cs typeface="Times New Roman" panose="02020603050405020304" pitchFamily="18" charset="0"/>
                                        </a:rPr>
                                        <m:t>/</m:t>
                                      </m:r>
                                      <m:sSup>
                                        <m:sSupPr>
                                          <m:ctrlPr>
                                            <a:rPr lang="en-IN" sz="1800" i="1">
                                              <a:effectLst/>
                                              <a:latin typeface="Cambria Math" panose="02040503050406030204" pitchFamily="18" charset="0"/>
                                              <a:ea typeface="Calibri" panose="020F0502020204030204" pitchFamily="34" charset="0"/>
                                              <a:cs typeface="Times New Roman" panose="02020603050405020304" pitchFamily="18" charset="0"/>
                                            </a:rPr>
                                          </m:ctrlPr>
                                        </m:sSupPr>
                                        <m:e>
                                          <m:r>
                                            <m:rPr>
                                              <m:sty m:val="p"/>
                                            </m:rPr>
                                            <a:rPr lang="en-IN" sz="1800">
                                              <a:effectLst/>
                                              <a:latin typeface="Cambria Math" panose="02040503050406030204" pitchFamily="18" charset="0"/>
                                              <a:ea typeface="Calibri" panose="020F0502020204030204" pitchFamily="34" charset="0"/>
                                              <a:cs typeface="Times New Roman" panose="02020603050405020304" pitchFamily="18" charset="0"/>
                                            </a:rPr>
                                            <m:t>Δ</m:t>
                                          </m:r>
                                        </m:e>
                                        <m:sup>
                                          <m:r>
                                            <a:rPr lang="en-IN" sz="1800" i="1">
                                              <a:effectLst/>
                                              <a:latin typeface="Cambria Math" panose="02040503050406030204" pitchFamily="18" charset="0"/>
                                              <a:ea typeface="Calibri" panose="020F0502020204030204" pitchFamily="34" charset="0"/>
                                              <a:cs typeface="Times New Roman" panose="02020603050405020304" pitchFamily="18" charset="0"/>
                                            </a:rPr>
                                            <m:t>𝑔</m:t>
                                          </m:r>
                                        </m:sup>
                                      </m:sSup>
                                    </m:e>
                                  </m:d>
                                </m:e>
                              </m:func>
                            </m:e>
                          </m:d>
                        </m:e>
                      </m:rad>
                      <m:r>
                        <a:rPr lang="en-IN" sz="1800" i="1">
                          <a:effectLst/>
                          <a:latin typeface="Cambria Math" panose="02040503050406030204" pitchFamily="18" charset="0"/>
                          <a:ea typeface="Calibri" panose="020F0502020204030204" pitchFamily="34" charset="0"/>
                          <a:cs typeface="Times New Roman" panose="02020603050405020304" pitchFamily="18" charset="0"/>
                        </a:rPr>
                        <m:t>,</m:t>
                      </m:r>
                    </m:oMath>
                  </m:oMathPara>
                </a14:m>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mc:Choice>
        <mc:Fallback xmlns="">
          <p:sp>
            <p:nvSpPr>
              <p:cNvPr id="5" name="TextBox 4">
                <a:extLst>
                  <a:ext uri="{FF2B5EF4-FFF2-40B4-BE49-F238E27FC236}">
                    <a16:creationId xmlns:a16="http://schemas.microsoft.com/office/drawing/2014/main" id="{8AB54741-CB59-4469-A677-B51FFE99B947}"/>
                  </a:ext>
                </a:extLst>
              </p:cNvPr>
              <p:cNvSpPr txBox="1">
                <a:spLocks noRot="1" noChangeAspect="1" noMove="1" noResize="1" noEditPoints="1" noAdjustHandles="1" noChangeArrowheads="1" noChangeShapeType="1" noTextEdit="1"/>
              </p:cNvSpPr>
              <p:nvPr/>
            </p:nvSpPr>
            <p:spPr>
              <a:xfrm>
                <a:off x="6172200" y="3931923"/>
                <a:ext cx="5181600" cy="1210011"/>
              </a:xfrm>
              <a:prstGeom prst="rect">
                <a:avLst/>
              </a:prstGeom>
              <a:blipFill>
                <a:blip r:embed="rId4"/>
                <a:stretch>
                  <a:fillRect l="-824" t="-2525"/>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BB94B8F-1BC9-4BE3-88D0-53B1679DB9EB}"/>
                  </a:ext>
                </a:extLst>
              </p:cNvPr>
              <p:cNvSpPr txBox="1"/>
              <p:nvPr/>
            </p:nvSpPr>
            <p:spPr>
              <a:xfrm>
                <a:off x="6172200" y="5245346"/>
                <a:ext cx="4940474" cy="831703"/>
              </a:xfrm>
              <a:prstGeom prst="rect">
                <a:avLst/>
              </a:prstGeom>
              <a:noFill/>
            </p:spPr>
            <p:txBody>
              <a:bodyPr wrap="square" rtlCol="0">
                <a:spAutoFit/>
              </a:bodyPr>
              <a:lstStyle/>
              <a:p>
                <a:pPr marL="285750" indent="-285750">
                  <a:buFont typeface="Arial" panose="020B0604020202020204" pitchFamily="34" charset="0"/>
                  <a:buChar char="•"/>
                </a:pPr>
                <a:r>
                  <a:rPr lang="en-US" b="1" dirty="0"/>
                  <a:t>Optimal Solution</a:t>
                </a:r>
              </a:p>
              <a:p>
                <a:pPr/>
                <a14:m>
                  <m:oMathPara xmlns:m="http://schemas.openxmlformats.org/officeDocument/2006/math">
                    <m:oMathParaPr>
                      <m:jc m:val="centerGroup"/>
                    </m:oMathParaPr>
                    <m:oMath xmlns:m="http://schemas.openxmlformats.org/officeDocument/2006/math">
                      <m:sSubSup>
                        <m:sSubSupPr>
                          <m:ctrlPr>
                            <a:rPr lang="en-IN" i="1" smtClean="0">
                              <a:effectLst/>
                              <a:latin typeface="Cambria Math" panose="02040503050406030204" pitchFamily="18" charset="0"/>
                              <a:ea typeface="Times New Roman" panose="02020603050405020304" pitchFamily="18" charset="0"/>
                            </a:rPr>
                          </m:ctrlPr>
                        </m:sSubSupPr>
                        <m:e>
                          <m:r>
                            <a:rPr lang="en-IN" sz="1800" i="1">
                              <a:effectLst/>
                              <a:latin typeface="Cambria Math" panose="02040503050406030204" pitchFamily="18" charset="0"/>
                              <a:ea typeface="Times New Roman" panose="02020603050405020304" pitchFamily="18" charset="0"/>
                              <a:cs typeface="Times New Roman" panose="02020603050405020304" pitchFamily="18" charset="0"/>
                            </a:rPr>
                            <m:t>𝑉</m:t>
                          </m:r>
                        </m:e>
                        <m:sub>
                          <m:r>
                            <a:rPr lang="en-IN" sz="1800" i="1">
                              <a:effectLst/>
                              <a:latin typeface="Cambria Math" panose="02040503050406030204" pitchFamily="18" charset="0"/>
                              <a:ea typeface="Times New Roman" panose="02020603050405020304" pitchFamily="18" charset="0"/>
                              <a:cs typeface="Times New Roman" panose="02020603050405020304" pitchFamily="18" charset="0"/>
                            </a:rPr>
                            <m:t>ℳ</m:t>
                          </m:r>
                        </m:sub>
                        <m:sup>
                          <m:r>
                            <a:rPr lang="en-IN" sz="1800" i="1">
                              <a:effectLst/>
                              <a:latin typeface="Cambria Math" panose="02040503050406030204" pitchFamily="18" charset="0"/>
                              <a:ea typeface="Times New Roman" panose="02020603050405020304" pitchFamily="18" charset="0"/>
                              <a:cs typeface="Times New Roman" panose="02020603050405020304" pitchFamily="18" charset="0"/>
                            </a:rPr>
                            <m:t>∗</m:t>
                          </m:r>
                        </m:sup>
                      </m:sSubSup>
                      <m:d>
                        <m:dPr>
                          <m:ctrlPr>
                            <a:rPr lang="en-IN" i="1">
                              <a:effectLst/>
                              <a:latin typeface="Cambria Math" panose="02040503050406030204" pitchFamily="18" charset="0"/>
                              <a:ea typeface="Times New Roman" panose="02020603050405020304" pitchFamily="18" charset="0"/>
                            </a:rPr>
                          </m:ctrlPr>
                        </m:dPr>
                        <m:e>
                          <m:sSub>
                            <m:sSubPr>
                              <m:ctrlPr>
                                <a:rPr lang="en-IN" i="1">
                                  <a:effectLst/>
                                  <a:latin typeface="Cambria Math" panose="02040503050406030204" pitchFamily="18" charset="0"/>
                                  <a:ea typeface="Times New Roman" panose="02020603050405020304" pitchFamily="18" charset="0"/>
                                </a:rPr>
                              </m:ctrlPr>
                            </m:sSubPr>
                            <m:e>
                              <m:r>
                                <a:rPr lang="en-IN" sz="1800" i="1">
                                  <a:effectLst/>
                                  <a:latin typeface="Cambria Math" panose="02040503050406030204" pitchFamily="18" charset="0"/>
                                  <a:ea typeface="Times New Roman" panose="02020603050405020304" pitchFamily="18" charset="0"/>
                                  <a:cs typeface="Times New Roman" panose="02020603050405020304" pitchFamily="18" charset="0"/>
                                </a:rPr>
                                <m:t>𝑠</m:t>
                              </m:r>
                            </m:e>
                            <m:sub>
                              <m:r>
                                <a:rPr lang="en-IN" sz="1800" i="1">
                                  <a:effectLst/>
                                  <a:latin typeface="Cambria Math" panose="02040503050406030204" pitchFamily="18" charset="0"/>
                                  <a:ea typeface="Times New Roman" panose="02020603050405020304" pitchFamily="18" charset="0"/>
                                  <a:cs typeface="Times New Roman" panose="02020603050405020304" pitchFamily="18" charset="0"/>
                                </a:rPr>
                                <m:t>𝑡</m:t>
                              </m:r>
                            </m:sub>
                          </m:sSub>
                        </m:e>
                      </m:d>
                      <m:r>
                        <a:rPr lang="en-IN" sz="1800" i="1">
                          <a:effectLst/>
                          <a:latin typeface="Cambria Math" panose="02040503050406030204" pitchFamily="18" charset="0"/>
                          <a:ea typeface="Times New Roman" panose="02020603050405020304" pitchFamily="18" charset="0"/>
                          <a:cs typeface="Times New Roman" panose="02020603050405020304" pitchFamily="18" charset="0"/>
                        </a:rPr>
                        <m:t>=</m:t>
                      </m:r>
                      <m:func>
                        <m:funcPr>
                          <m:ctrlPr>
                            <a:rPr lang="en-IN" i="1">
                              <a:effectLst/>
                              <a:latin typeface="Cambria Math" panose="02040503050406030204" pitchFamily="18" charset="0"/>
                              <a:ea typeface="Times New Roman" panose="02020603050405020304" pitchFamily="18" charset="0"/>
                            </a:rPr>
                          </m:ctrlPr>
                        </m:funcPr>
                        <m:fName>
                          <m:limLow>
                            <m:limLowPr>
                              <m:ctrlPr>
                                <a:rPr lang="en-IN" i="1">
                                  <a:effectLst/>
                                  <a:latin typeface="Cambria Math" panose="02040503050406030204" pitchFamily="18" charset="0"/>
                                  <a:ea typeface="Times New Roman" panose="02020603050405020304" pitchFamily="18" charset="0"/>
                                </a:rPr>
                              </m:ctrlPr>
                            </m:limLowPr>
                            <m:e>
                              <m:r>
                                <m:rPr>
                                  <m:sty m:val="p"/>
                                </m:rPr>
                                <a:rPr lang="en-IN" sz="1800">
                                  <a:effectLst/>
                                  <a:latin typeface="Cambria Math" panose="02040503050406030204" pitchFamily="18" charset="0"/>
                                  <a:ea typeface="Times New Roman" panose="02020603050405020304" pitchFamily="18" charset="0"/>
                                  <a:cs typeface="Times New Roman" panose="02020603050405020304" pitchFamily="18" charset="0"/>
                                </a:rPr>
                                <m:t>max</m:t>
                              </m:r>
                            </m:e>
                            <m:lim>
                              <m:sSub>
                                <m:sSubPr>
                                  <m:ctrlPr>
                                    <a:rPr lang="en-IN" i="1">
                                      <a:effectLst/>
                                      <a:latin typeface="Cambria Math" panose="02040503050406030204" pitchFamily="18" charset="0"/>
                                      <a:ea typeface="Times New Roman" panose="02020603050405020304" pitchFamily="18" charset="0"/>
                                    </a:rPr>
                                  </m:ctrlPr>
                                </m:sSubPr>
                                <m:e>
                                  <m:r>
                                    <a:rPr lang="en-IN" sz="1800" i="1">
                                      <a:effectLst/>
                                      <a:latin typeface="Cambria Math" panose="02040503050406030204" pitchFamily="18" charset="0"/>
                                      <a:ea typeface="Times New Roman" panose="02020603050405020304" pitchFamily="18" charset="0"/>
                                      <a:cs typeface="Times New Roman" panose="02020603050405020304" pitchFamily="18" charset="0"/>
                                    </a:rPr>
                                    <m:t>𝑠</m:t>
                                  </m:r>
                                </m:e>
                                <m:sub>
                                  <m:r>
                                    <a:rPr lang="en-IN" sz="1800" i="1">
                                      <a:effectLst/>
                                      <a:latin typeface="Cambria Math" panose="02040503050406030204" pitchFamily="18" charset="0"/>
                                      <a:ea typeface="Times New Roman" panose="02020603050405020304" pitchFamily="18" charset="0"/>
                                      <a:cs typeface="Times New Roman" panose="02020603050405020304" pitchFamily="18" charset="0"/>
                                    </a:rPr>
                                    <m:t>𝑡</m:t>
                                  </m:r>
                                  <m:r>
                                    <a:rPr lang="en-IN" sz="1800" i="1">
                                      <a:effectLst/>
                                      <a:latin typeface="Cambria Math" panose="02040503050406030204" pitchFamily="18" charset="0"/>
                                      <a:ea typeface="Times New Roman" panose="02020603050405020304" pitchFamily="18" charset="0"/>
                                      <a:cs typeface="Times New Roman" panose="02020603050405020304" pitchFamily="18" charset="0"/>
                                    </a:rPr>
                                    <m:t>+1</m:t>
                                  </m:r>
                                </m:sub>
                              </m:sSub>
                              <m:r>
                                <a:rPr lang="en-IN" sz="1800">
                                  <a:effectLst/>
                                  <a:latin typeface="Cambria Math" panose="02040503050406030204" pitchFamily="18" charset="0"/>
                                  <a:ea typeface="Times New Roman" panose="02020603050405020304" pitchFamily="18" charset="0"/>
                                  <a:cs typeface="Times New Roman" panose="02020603050405020304" pitchFamily="18" charset="0"/>
                                </a:rPr>
                                <m:t>∈</m:t>
                              </m:r>
                              <m:acc>
                                <m:accPr>
                                  <m:chr m:val="̅"/>
                                  <m:ctrlPr>
                                    <a:rPr lang="en-IN" i="1">
                                      <a:effectLst/>
                                      <a:latin typeface="Cambria Math" panose="02040503050406030204" pitchFamily="18" charset="0"/>
                                      <a:ea typeface="Times New Roman" panose="02020603050405020304" pitchFamily="18" charset="0"/>
                                    </a:rPr>
                                  </m:ctrlPr>
                                </m:accPr>
                                <m:e>
                                  <m:sSub>
                                    <m:sSubPr>
                                      <m:ctrlPr>
                                        <a:rPr lang="en-IN" i="1">
                                          <a:effectLst/>
                                          <a:latin typeface="Cambria Math" panose="02040503050406030204" pitchFamily="18" charset="0"/>
                                          <a:ea typeface="Times New Roman" panose="02020603050405020304" pitchFamily="18" charset="0"/>
                                        </a:rPr>
                                      </m:ctrlPr>
                                    </m:sSubPr>
                                    <m:e>
                                      <m:r>
                                        <a:rPr lang="en-IN" sz="1800" i="1">
                                          <a:effectLst/>
                                          <a:latin typeface="Cambria Math" panose="02040503050406030204" pitchFamily="18" charset="0"/>
                                          <a:ea typeface="Times New Roman" panose="02020603050405020304" pitchFamily="18" charset="0"/>
                                          <a:cs typeface="Times New Roman" panose="02020603050405020304" pitchFamily="18" charset="0"/>
                                        </a:rPr>
                                        <m:t>𝑅</m:t>
                                      </m:r>
                                    </m:e>
                                    <m:sub>
                                      <m:sSub>
                                        <m:sSubPr>
                                          <m:ctrlPr>
                                            <a:rPr lang="en-IN" i="1">
                                              <a:effectLst/>
                                              <a:latin typeface="Cambria Math" panose="02040503050406030204" pitchFamily="18" charset="0"/>
                                              <a:ea typeface="Times New Roman" panose="02020603050405020304" pitchFamily="18" charset="0"/>
                                            </a:rPr>
                                          </m:ctrlPr>
                                        </m:sSubPr>
                                        <m:e>
                                          <m:r>
                                            <m:rPr>
                                              <m:sty m:val="p"/>
                                            </m:rPr>
                                            <a:rPr lang="en-IN" sz="1800">
                                              <a:effectLst/>
                                              <a:latin typeface="Cambria Math" panose="02040503050406030204" pitchFamily="18" charset="0"/>
                                              <a:ea typeface="Times New Roman" panose="02020603050405020304" pitchFamily="18" charset="0"/>
                                              <a:cs typeface="Times New Roman" panose="02020603050405020304" pitchFamily="18" charset="0"/>
                                            </a:rPr>
                                            <m:t>ϵ</m:t>
                                          </m:r>
                                        </m:e>
                                        <m:sub>
                                          <m:r>
                                            <a:rPr lang="en-IN" sz="1800" i="1">
                                              <a:effectLst/>
                                              <a:latin typeface="Cambria Math" panose="02040503050406030204" pitchFamily="18" charset="0"/>
                                              <a:ea typeface="Times New Roman" panose="02020603050405020304" pitchFamily="18" charset="0"/>
                                              <a:cs typeface="Times New Roman" panose="02020603050405020304" pitchFamily="18" charset="0"/>
                                            </a:rPr>
                                            <m:t>𝑔</m:t>
                                          </m:r>
                                        </m:sub>
                                      </m:sSub>
                                    </m:sub>
                                  </m:sSub>
                                </m:e>
                              </m:acc>
                              <m:d>
                                <m:dPr>
                                  <m:ctrlPr>
                                    <a:rPr lang="en-IN" i="1">
                                      <a:effectLst/>
                                      <a:latin typeface="Cambria Math" panose="02040503050406030204" pitchFamily="18" charset="0"/>
                                      <a:ea typeface="Times New Roman" panose="02020603050405020304" pitchFamily="18" charset="0"/>
                                    </a:rPr>
                                  </m:ctrlPr>
                                </m:dPr>
                                <m:e>
                                  <m:sSub>
                                    <m:sSubPr>
                                      <m:ctrlPr>
                                        <a:rPr lang="en-IN" i="1">
                                          <a:effectLst/>
                                          <a:latin typeface="Cambria Math" panose="02040503050406030204" pitchFamily="18" charset="0"/>
                                          <a:ea typeface="Times New Roman" panose="02020603050405020304" pitchFamily="18" charset="0"/>
                                        </a:rPr>
                                      </m:ctrlPr>
                                    </m:sSubPr>
                                    <m:e>
                                      <m:r>
                                        <a:rPr lang="en-IN" sz="1800" i="1">
                                          <a:effectLst/>
                                          <a:latin typeface="Cambria Math" panose="02040503050406030204" pitchFamily="18" charset="0"/>
                                          <a:ea typeface="Times New Roman" panose="02020603050405020304" pitchFamily="18" charset="0"/>
                                          <a:cs typeface="Times New Roman" panose="02020603050405020304" pitchFamily="18" charset="0"/>
                                        </a:rPr>
                                        <m:t>𝑆</m:t>
                                      </m:r>
                                    </m:e>
                                    <m:sub>
                                      <m:r>
                                        <a:rPr lang="en-IN" sz="1800" i="1">
                                          <a:effectLst/>
                                          <a:latin typeface="Cambria Math" panose="02040503050406030204" pitchFamily="18" charset="0"/>
                                          <a:ea typeface="Times New Roman" panose="02020603050405020304" pitchFamily="18" charset="0"/>
                                          <a:cs typeface="Times New Roman" panose="02020603050405020304" pitchFamily="18" charset="0"/>
                                        </a:rPr>
                                        <m:t>0</m:t>
                                      </m:r>
                                    </m:sub>
                                  </m:sSub>
                                </m:e>
                              </m:d>
                            </m:lim>
                          </m:limLow>
                        </m:fName>
                        <m:e>
                          <m:d>
                            <m:dPr>
                              <m:begChr m:val="["/>
                              <m:endChr m:val="]"/>
                              <m:ctrlPr>
                                <a:rPr lang="en-IN" i="1">
                                  <a:effectLst/>
                                  <a:latin typeface="Cambria Math" panose="02040503050406030204" pitchFamily="18" charset="0"/>
                                  <a:ea typeface="Times New Roman" panose="02020603050405020304" pitchFamily="18" charset="0"/>
                                </a:rPr>
                              </m:ctrlPr>
                            </m:dPr>
                            <m:e>
                              <m:r>
                                <a:rPr lang="en-IN" sz="1800" i="1">
                                  <a:effectLst/>
                                  <a:latin typeface="Cambria Math" panose="02040503050406030204" pitchFamily="18" charset="0"/>
                                  <a:ea typeface="Times New Roman" panose="02020603050405020304" pitchFamily="18" charset="0"/>
                                  <a:cs typeface="Times New Roman" panose="02020603050405020304" pitchFamily="18" charset="0"/>
                                </a:rPr>
                                <m:t> </m:t>
                              </m:r>
                              <m:r>
                                <a:rPr lang="en-IN" sz="1800" i="1">
                                  <a:effectLst/>
                                  <a:latin typeface="Cambria Math" panose="02040503050406030204" pitchFamily="18" charset="0"/>
                                  <a:ea typeface="Times New Roman" panose="02020603050405020304" pitchFamily="18" charset="0"/>
                                  <a:cs typeface="Times New Roman" panose="02020603050405020304" pitchFamily="18" charset="0"/>
                                </a:rPr>
                                <m:t>𝑟</m:t>
                              </m:r>
                              <m:d>
                                <m:dPr>
                                  <m:ctrlPr>
                                    <a:rPr lang="en-IN" i="1">
                                      <a:effectLst/>
                                      <a:latin typeface="Cambria Math" panose="02040503050406030204" pitchFamily="18" charset="0"/>
                                      <a:ea typeface="Times New Roman" panose="02020603050405020304" pitchFamily="18" charset="0"/>
                                    </a:rPr>
                                  </m:ctrlPr>
                                </m:dPr>
                                <m:e>
                                  <m:sSub>
                                    <m:sSubPr>
                                      <m:ctrlPr>
                                        <a:rPr lang="en-IN" i="1">
                                          <a:effectLst/>
                                          <a:latin typeface="Cambria Math" panose="02040503050406030204" pitchFamily="18" charset="0"/>
                                          <a:ea typeface="Times New Roman" panose="02020603050405020304" pitchFamily="18" charset="0"/>
                                        </a:rPr>
                                      </m:ctrlPr>
                                    </m:sSubPr>
                                    <m:e>
                                      <m:r>
                                        <a:rPr lang="en-IN" sz="1800" i="1">
                                          <a:effectLst/>
                                          <a:latin typeface="Cambria Math" panose="02040503050406030204" pitchFamily="18" charset="0"/>
                                          <a:ea typeface="Times New Roman" panose="02020603050405020304" pitchFamily="18" charset="0"/>
                                          <a:cs typeface="Times New Roman" panose="02020603050405020304" pitchFamily="18" charset="0"/>
                                        </a:rPr>
                                        <m:t>𝑠</m:t>
                                      </m:r>
                                    </m:e>
                                    <m:sub>
                                      <m:r>
                                        <a:rPr lang="en-IN" sz="1800" i="1">
                                          <a:effectLst/>
                                          <a:latin typeface="Cambria Math" panose="02040503050406030204" pitchFamily="18" charset="0"/>
                                          <a:ea typeface="Times New Roman" panose="02020603050405020304" pitchFamily="18" charset="0"/>
                                          <a:cs typeface="Times New Roman" panose="02020603050405020304" pitchFamily="18" charset="0"/>
                                        </a:rPr>
                                        <m:t>𝑡</m:t>
                                      </m:r>
                                      <m:r>
                                        <a:rPr lang="en-IN" sz="1800" i="1">
                                          <a:effectLst/>
                                          <a:latin typeface="Cambria Math" panose="02040503050406030204" pitchFamily="18" charset="0"/>
                                          <a:ea typeface="Times New Roman" panose="02020603050405020304" pitchFamily="18" charset="0"/>
                                          <a:cs typeface="Times New Roman" panose="02020603050405020304" pitchFamily="18" charset="0"/>
                                        </a:rPr>
                                        <m:t>+1</m:t>
                                      </m:r>
                                    </m:sub>
                                  </m:sSub>
                                </m:e>
                              </m:d>
                              <m:r>
                                <a:rPr lang="en-IN" sz="1800" i="1">
                                  <a:effectLst/>
                                  <a:latin typeface="Cambria Math" panose="02040503050406030204" pitchFamily="18" charset="0"/>
                                  <a:ea typeface="Times New Roman" panose="02020603050405020304" pitchFamily="18" charset="0"/>
                                  <a:cs typeface="Times New Roman" panose="02020603050405020304" pitchFamily="18" charset="0"/>
                                </a:rPr>
                                <m:t>+</m:t>
                              </m:r>
                              <m:r>
                                <m:rPr>
                                  <m:sty m:val="p"/>
                                </m:rPr>
                                <a:rPr lang="en-IN" sz="1800">
                                  <a:effectLst/>
                                  <a:latin typeface="Cambria Math" panose="02040503050406030204" pitchFamily="18" charset="0"/>
                                  <a:ea typeface="Times New Roman" panose="02020603050405020304" pitchFamily="18" charset="0"/>
                                  <a:cs typeface="Times New Roman" panose="02020603050405020304" pitchFamily="18" charset="0"/>
                                </a:rPr>
                                <m:t>γ</m:t>
                              </m:r>
                              <m:sSubSup>
                                <m:sSubSupPr>
                                  <m:ctrlPr>
                                    <a:rPr lang="en-IN" i="1">
                                      <a:effectLst/>
                                      <a:latin typeface="Cambria Math" panose="02040503050406030204" pitchFamily="18" charset="0"/>
                                      <a:ea typeface="Times New Roman" panose="02020603050405020304" pitchFamily="18" charset="0"/>
                                    </a:rPr>
                                  </m:ctrlPr>
                                </m:sSubSupPr>
                                <m:e>
                                  <m:r>
                                    <a:rPr lang="en-IN" sz="1800" i="1">
                                      <a:effectLst/>
                                      <a:latin typeface="Cambria Math" panose="02040503050406030204" pitchFamily="18" charset="0"/>
                                      <a:ea typeface="Times New Roman" panose="02020603050405020304" pitchFamily="18" charset="0"/>
                                      <a:cs typeface="Times New Roman" panose="02020603050405020304" pitchFamily="18" charset="0"/>
                                    </a:rPr>
                                    <m:t>𝑉</m:t>
                                  </m:r>
                                </m:e>
                                <m:sub>
                                  <m:r>
                                    <a:rPr lang="en-IN" sz="1800" i="1">
                                      <a:effectLst/>
                                      <a:latin typeface="Cambria Math" panose="02040503050406030204" pitchFamily="18" charset="0"/>
                                      <a:ea typeface="Times New Roman" panose="02020603050405020304" pitchFamily="18" charset="0"/>
                                      <a:cs typeface="Times New Roman" panose="02020603050405020304" pitchFamily="18" charset="0"/>
                                    </a:rPr>
                                    <m:t>ℳ</m:t>
                                  </m:r>
                                </m:sub>
                                <m:sup>
                                  <m:r>
                                    <a:rPr lang="en-IN" sz="1800" i="1">
                                      <a:effectLst/>
                                      <a:latin typeface="Cambria Math" panose="02040503050406030204" pitchFamily="18" charset="0"/>
                                      <a:ea typeface="Times New Roman" panose="02020603050405020304" pitchFamily="18" charset="0"/>
                                      <a:cs typeface="Times New Roman" panose="02020603050405020304" pitchFamily="18" charset="0"/>
                                    </a:rPr>
                                    <m:t>∗</m:t>
                                  </m:r>
                                </m:sup>
                              </m:sSubSup>
                              <m:d>
                                <m:dPr>
                                  <m:ctrlPr>
                                    <a:rPr lang="en-IN" i="1">
                                      <a:effectLst/>
                                      <a:latin typeface="Cambria Math" panose="02040503050406030204" pitchFamily="18" charset="0"/>
                                      <a:ea typeface="Times New Roman" panose="02020603050405020304" pitchFamily="18" charset="0"/>
                                    </a:rPr>
                                  </m:ctrlPr>
                                </m:dPr>
                                <m:e>
                                  <m:sSub>
                                    <m:sSubPr>
                                      <m:ctrlPr>
                                        <a:rPr lang="en-IN" i="1">
                                          <a:effectLst/>
                                          <a:latin typeface="Cambria Math" panose="02040503050406030204" pitchFamily="18" charset="0"/>
                                          <a:ea typeface="Times New Roman" panose="02020603050405020304" pitchFamily="18" charset="0"/>
                                        </a:rPr>
                                      </m:ctrlPr>
                                    </m:sSubPr>
                                    <m:e>
                                      <m:r>
                                        <a:rPr lang="en-IN" sz="1800" i="1">
                                          <a:effectLst/>
                                          <a:latin typeface="Cambria Math" panose="02040503050406030204" pitchFamily="18" charset="0"/>
                                          <a:ea typeface="Times New Roman" panose="02020603050405020304" pitchFamily="18" charset="0"/>
                                          <a:cs typeface="Times New Roman" panose="02020603050405020304" pitchFamily="18" charset="0"/>
                                        </a:rPr>
                                        <m:t>𝑠</m:t>
                                      </m:r>
                                    </m:e>
                                    <m:sub>
                                      <m:r>
                                        <a:rPr lang="en-IN" sz="1800" i="1">
                                          <a:effectLst/>
                                          <a:latin typeface="Cambria Math" panose="02040503050406030204" pitchFamily="18" charset="0"/>
                                          <a:ea typeface="Times New Roman" panose="02020603050405020304" pitchFamily="18" charset="0"/>
                                          <a:cs typeface="Times New Roman" panose="02020603050405020304" pitchFamily="18" charset="0"/>
                                        </a:rPr>
                                        <m:t>𝑡</m:t>
                                      </m:r>
                                      <m:r>
                                        <a:rPr lang="en-IN" sz="1800" i="1">
                                          <a:effectLst/>
                                          <a:latin typeface="Cambria Math" panose="02040503050406030204" pitchFamily="18" charset="0"/>
                                          <a:ea typeface="Times New Roman" panose="02020603050405020304" pitchFamily="18" charset="0"/>
                                          <a:cs typeface="Times New Roman" panose="02020603050405020304" pitchFamily="18" charset="0"/>
                                        </a:rPr>
                                        <m:t>+1</m:t>
                                      </m:r>
                                    </m:sub>
                                  </m:sSub>
                                </m:e>
                              </m:d>
                              <m:r>
                                <a:rPr lang="en-IN" sz="1800" i="1">
                                  <a:effectLst/>
                                  <a:latin typeface="Cambria Math" panose="02040503050406030204" pitchFamily="18" charset="0"/>
                                  <a:ea typeface="Times New Roman" panose="02020603050405020304" pitchFamily="18" charset="0"/>
                                  <a:cs typeface="Times New Roman" panose="02020603050405020304" pitchFamily="18" charset="0"/>
                                </a:rPr>
                                <m:t> </m:t>
                              </m:r>
                            </m:e>
                          </m:d>
                        </m:e>
                      </m:func>
                    </m:oMath>
                  </m:oMathPara>
                </a14:m>
                <a:endParaRPr lang="en-IN" b="1" dirty="0"/>
              </a:p>
            </p:txBody>
          </p:sp>
        </mc:Choice>
        <mc:Fallback xmlns="">
          <p:sp>
            <p:nvSpPr>
              <p:cNvPr id="6" name="TextBox 5">
                <a:extLst>
                  <a:ext uri="{FF2B5EF4-FFF2-40B4-BE49-F238E27FC236}">
                    <a16:creationId xmlns:a16="http://schemas.microsoft.com/office/drawing/2014/main" id="{6BB94B8F-1BC9-4BE3-88D0-53B1679DB9EB}"/>
                  </a:ext>
                </a:extLst>
              </p:cNvPr>
              <p:cNvSpPr txBox="1">
                <a:spLocks noRot="1" noChangeAspect="1" noMove="1" noResize="1" noEditPoints="1" noAdjustHandles="1" noChangeArrowheads="1" noChangeShapeType="1" noTextEdit="1"/>
              </p:cNvSpPr>
              <p:nvPr/>
            </p:nvSpPr>
            <p:spPr>
              <a:xfrm>
                <a:off x="6172200" y="5245346"/>
                <a:ext cx="4940474" cy="831703"/>
              </a:xfrm>
              <a:prstGeom prst="rect">
                <a:avLst/>
              </a:prstGeom>
              <a:blipFill>
                <a:blip r:embed="rId5"/>
                <a:stretch>
                  <a:fillRect l="-864" t="-3650" b="-730"/>
                </a:stretch>
              </a:blipFill>
            </p:spPr>
            <p:txBody>
              <a:bodyPr/>
              <a:lstStyle/>
              <a:p>
                <a:r>
                  <a:rPr lang="en-IN">
                    <a:noFill/>
                  </a:rPr>
                  <a:t> </a:t>
                </a:r>
              </a:p>
            </p:txBody>
          </p:sp>
        </mc:Fallback>
      </mc:AlternateContent>
      <p:sp>
        <p:nvSpPr>
          <p:cNvPr id="7" name="Footer Placeholder 6">
            <a:extLst>
              <a:ext uri="{FF2B5EF4-FFF2-40B4-BE49-F238E27FC236}">
                <a16:creationId xmlns:a16="http://schemas.microsoft.com/office/drawing/2014/main" id="{531B5FC8-F477-48AC-BDF8-D5D89329708A}"/>
              </a:ext>
            </a:extLst>
          </p:cNvPr>
          <p:cNvSpPr>
            <a:spLocks noGrp="1"/>
          </p:cNvSpPr>
          <p:nvPr>
            <p:ph type="ftr" sz="quarter" idx="11"/>
          </p:nvPr>
        </p:nvSpPr>
        <p:spPr/>
        <p:txBody>
          <a:bodyPr/>
          <a:lstStyle/>
          <a:p>
            <a:r>
              <a:rPr lang="en-IN"/>
              <a:t>E1 277, CSA, IISc Bangalore</a:t>
            </a:r>
          </a:p>
        </p:txBody>
      </p:sp>
      <p:sp>
        <p:nvSpPr>
          <p:cNvPr id="8" name="Slide Number Placeholder 7">
            <a:extLst>
              <a:ext uri="{FF2B5EF4-FFF2-40B4-BE49-F238E27FC236}">
                <a16:creationId xmlns:a16="http://schemas.microsoft.com/office/drawing/2014/main" id="{C26F23F3-D410-45AB-AE15-8D79DBA57105}"/>
              </a:ext>
            </a:extLst>
          </p:cNvPr>
          <p:cNvSpPr>
            <a:spLocks noGrp="1"/>
          </p:cNvSpPr>
          <p:nvPr>
            <p:ph type="sldNum" sz="quarter" idx="12"/>
          </p:nvPr>
        </p:nvSpPr>
        <p:spPr/>
        <p:txBody>
          <a:bodyPr/>
          <a:lstStyle/>
          <a:p>
            <a:fld id="{78118813-84B1-41F6-8FBF-7DC2DEB06BCF}" type="slidenum">
              <a:rPr lang="en-IN" smtClean="0"/>
              <a:t>6</a:t>
            </a:fld>
            <a:endParaRPr lang="en-IN"/>
          </a:p>
        </p:txBody>
      </p:sp>
    </p:spTree>
    <p:extLst>
      <p:ext uri="{BB962C8B-B14F-4D97-AF65-F5344CB8AC3E}">
        <p14:creationId xmlns:p14="http://schemas.microsoft.com/office/powerpoint/2010/main" val="14722591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D0673F-A497-4A70-AFFE-3DDDCF04439C}"/>
              </a:ext>
            </a:extLst>
          </p:cNvPr>
          <p:cNvSpPr>
            <a:spLocks noGrp="1"/>
          </p:cNvSpPr>
          <p:nvPr>
            <p:ph type="title"/>
          </p:nvPr>
        </p:nvSpPr>
        <p:spPr>
          <a:xfrm>
            <a:off x="838200" y="365126"/>
            <a:ext cx="10515600" cy="799796"/>
          </a:xfrm>
          <a:solidFill>
            <a:schemeClr val="accent2">
              <a:lumMod val="60000"/>
              <a:lumOff val="40000"/>
            </a:schemeClr>
          </a:solidFill>
        </p:spPr>
        <p:txBody>
          <a:bodyPr/>
          <a:lstStyle/>
          <a:p>
            <a:r>
              <a:rPr lang="en-US" dirty="0"/>
              <a:t>Algorithm</a:t>
            </a:r>
            <a:endParaRPr lang="en-IN" dirty="0"/>
          </a:p>
        </p:txBody>
      </p:sp>
      <p:pic>
        <p:nvPicPr>
          <p:cNvPr id="6" name="Content Placeholder 5" descr="Text, letter&#10;&#10;Description automatically generated">
            <a:extLst>
              <a:ext uri="{FF2B5EF4-FFF2-40B4-BE49-F238E27FC236}">
                <a16:creationId xmlns:a16="http://schemas.microsoft.com/office/drawing/2014/main" id="{7FAE60D0-4866-42DD-8782-565C577288B0}"/>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838200" y="1164922"/>
            <a:ext cx="5181600" cy="5049705"/>
          </a:xfrm>
        </p:spPr>
      </p:pic>
      <p:pic>
        <p:nvPicPr>
          <p:cNvPr id="8" name="Content Placeholder 7" descr="Text, letter&#10;&#10;Description automatically generated">
            <a:extLst>
              <a:ext uri="{FF2B5EF4-FFF2-40B4-BE49-F238E27FC236}">
                <a16:creationId xmlns:a16="http://schemas.microsoft.com/office/drawing/2014/main" id="{7FAD5798-E3C5-475E-B0D5-D7E3EB1CDAF6}"/>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096000" y="1164922"/>
            <a:ext cx="4801270" cy="1343212"/>
          </a:xfrm>
        </p:spPr>
      </p:pic>
      <p:sp>
        <p:nvSpPr>
          <p:cNvPr id="9" name="Footer Placeholder 8">
            <a:extLst>
              <a:ext uri="{FF2B5EF4-FFF2-40B4-BE49-F238E27FC236}">
                <a16:creationId xmlns:a16="http://schemas.microsoft.com/office/drawing/2014/main" id="{B69708C3-84EE-4F57-BC76-19AC50B71C26}"/>
              </a:ext>
            </a:extLst>
          </p:cNvPr>
          <p:cNvSpPr>
            <a:spLocks noGrp="1"/>
          </p:cNvSpPr>
          <p:nvPr>
            <p:ph type="ftr" sz="quarter" idx="11"/>
          </p:nvPr>
        </p:nvSpPr>
        <p:spPr/>
        <p:txBody>
          <a:bodyPr/>
          <a:lstStyle/>
          <a:p>
            <a:r>
              <a:rPr lang="en-IN"/>
              <a:t>E1 277, CSA, IISc Bangalore</a:t>
            </a:r>
          </a:p>
        </p:txBody>
      </p:sp>
      <p:sp>
        <p:nvSpPr>
          <p:cNvPr id="10" name="Slide Number Placeholder 9">
            <a:extLst>
              <a:ext uri="{FF2B5EF4-FFF2-40B4-BE49-F238E27FC236}">
                <a16:creationId xmlns:a16="http://schemas.microsoft.com/office/drawing/2014/main" id="{F9D3BD77-0F42-4275-BEBE-DE0446126A80}"/>
              </a:ext>
            </a:extLst>
          </p:cNvPr>
          <p:cNvSpPr>
            <a:spLocks noGrp="1"/>
          </p:cNvSpPr>
          <p:nvPr>
            <p:ph type="sldNum" sz="quarter" idx="12"/>
          </p:nvPr>
        </p:nvSpPr>
        <p:spPr/>
        <p:txBody>
          <a:bodyPr/>
          <a:lstStyle/>
          <a:p>
            <a:fld id="{78118813-84B1-41F6-8FBF-7DC2DEB06BCF}" type="slidenum">
              <a:rPr lang="en-IN" smtClean="0"/>
              <a:t>7</a:t>
            </a:fld>
            <a:endParaRPr lang="en-IN"/>
          </a:p>
        </p:txBody>
      </p:sp>
    </p:spTree>
    <p:extLst>
      <p:ext uri="{BB962C8B-B14F-4D97-AF65-F5344CB8AC3E}">
        <p14:creationId xmlns:p14="http://schemas.microsoft.com/office/powerpoint/2010/main" val="12111276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ubtitle 10">
            <a:extLst>
              <a:ext uri="{FF2B5EF4-FFF2-40B4-BE49-F238E27FC236}">
                <a16:creationId xmlns:a16="http://schemas.microsoft.com/office/drawing/2014/main" id="{B9A7C42D-8A1D-4396-8E2F-E3686D498D6E}"/>
              </a:ext>
            </a:extLst>
          </p:cNvPr>
          <p:cNvSpPr>
            <a:spLocks noGrp="1"/>
          </p:cNvSpPr>
          <p:nvPr>
            <p:ph type="subTitle" idx="1"/>
          </p:nvPr>
        </p:nvSpPr>
        <p:spPr>
          <a:xfrm>
            <a:off x="1266092" y="363061"/>
            <a:ext cx="9598856" cy="5626259"/>
          </a:xfrm>
        </p:spPr>
        <p:txBody>
          <a:bodyPr/>
          <a:lstStyle/>
          <a:p>
            <a:endParaRPr lang="en-US" dirty="0"/>
          </a:p>
          <a:p>
            <a:endParaRPr lang="en-IN" dirty="0"/>
          </a:p>
          <a:p>
            <a:endParaRPr lang="en-IN" dirty="0"/>
          </a:p>
          <a:p>
            <a:endParaRPr lang="en-IN" dirty="0"/>
          </a:p>
          <a:p>
            <a:endParaRPr lang="en-IN" dirty="0"/>
          </a:p>
          <a:p>
            <a:endParaRPr lang="en-IN" dirty="0"/>
          </a:p>
          <a:p>
            <a:endParaRPr lang="en-IN" sz="1500" dirty="0">
              <a:latin typeface="+mj-lt"/>
            </a:endParaRPr>
          </a:p>
        </p:txBody>
      </p:sp>
      <p:pic>
        <p:nvPicPr>
          <p:cNvPr id="9" name="Content Placeholder 8" descr="Diagram, schematic&#10;&#10;Description automatically generated">
            <a:extLst>
              <a:ext uri="{FF2B5EF4-FFF2-40B4-BE49-F238E27FC236}">
                <a16:creationId xmlns:a16="http://schemas.microsoft.com/office/drawing/2014/main" id="{2E0306C6-156C-4C40-9C41-78FAC8408C1E}"/>
              </a:ext>
            </a:extLst>
          </p:cNvPr>
          <p:cNvPicPr>
            <a:picLocks noGrp="1" noChangeAspect="1"/>
          </p:cNvPicPr>
          <p:nvPr>
            <p:ph sz="half" idx="4294967295"/>
          </p:nvPr>
        </p:nvPicPr>
        <p:blipFill>
          <a:blip r:embed="rId2">
            <a:extLst>
              <a:ext uri="{28A0092B-C50C-407E-A947-70E740481C1C}">
                <a14:useLocalDpi xmlns:a14="http://schemas.microsoft.com/office/drawing/2010/main" val="0"/>
              </a:ext>
            </a:extLst>
          </a:blip>
          <a:stretch>
            <a:fillRect/>
          </a:stretch>
        </p:blipFill>
        <p:spPr>
          <a:xfrm>
            <a:off x="3016726" y="363061"/>
            <a:ext cx="6097587" cy="2667000"/>
          </a:xfrm>
        </p:spPr>
      </p:pic>
      <p:pic>
        <p:nvPicPr>
          <p:cNvPr id="20" name="Picture 19" descr="Text&#10;&#10;Description automatically generated with low confidence">
            <a:extLst>
              <a:ext uri="{FF2B5EF4-FFF2-40B4-BE49-F238E27FC236}">
                <a16:creationId xmlns:a16="http://schemas.microsoft.com/office/drawing/2014/main" id="{1CA7D9DA-275D-4D8A-99A4-38CD952BDE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20367" y="3200286"/>
            <a:ext cx="5877745" cy="10478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22" name="Picture 21" descr="A picture containing clock, gauge&#10;&#10;Description automatically generated">
            <a:extLst>
              <a:ext uri="{FF2B5EF4-FFF2-40B4-BE49-F238E27FC236}">
                <a16:creationId xmlns:a16="http://schemas.microsoft.com/office/drawing/2014/main" id="{41348062-7F80-4C2B-9543-7AC2C716602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3045" y="3200286"/>
            <a:ext cx="3458058" cy="65731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24" name="Picture 23">
            <a:extLst>
              <a:ext uri="{FF2B5EF4-FFF2-40B4-BE49-F238E27FC236}">
                <a16:creationId xmlns:a16="http://schemas.microsoft.com/office/drawing/2014/main" id="{AAABA3C9-85C9-4BF8-BEE8-0D1041B9846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3045" y="4418407"/>
            <a:ext cx="6820852" cy="73352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26" name="Picture 25" descr="A picture containing schematic&#10;&#10;Description automatically generated">
            <a:extLst>
              <a:ext uri="{FF2B5EF4-FFF2-40B4-BE49-F238E27FC236}">
                <a16:creationId xmlns:a16="http://schemas.microsoft.com/office/drawing/2014/main" id="{7B37C734-AE88-4D37-A5E1-C8C9D1738BE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13045" y="5549542"/>
            <a:ext cx="6592220" cy="99073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30" name="Picture 29" descr="Text&#10;&#10;Description automatically generated with medium confidence">
            <a:extLst>
              <a:ext uri="{FF2B5EF4-FFF2-40B4-BE49-F238E27FC236}">
                <a16:creationId xmlns:a16="http://schemas.microsoft.com/office/drawing/2014/main" id="{CF0635F0-DDF9-4B44-B8B5-306953BF95C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436158" y="5028969"/>
            <a:ext cx="2305372" cy="83831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365986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B60BAF-C1C2-44BA-B329-6112680E19FA}"/>
              </a:ext>
            </a:extLst>
          </p:cNvPr>
          <p:cNvSpPr>
            <a:spLocks noGrp="1"/>
          </p:cNvSpPr>
          <p:nvPr>
            <p:ph type="title"/>
          </p:nvPr>
        </p:nvSpPr>
        <p:spPr>
          <a:xfrm>
            <a:off x="838200" y="365125"/>
            <a:ext cx="10515600" cy="782507"/>
          </a:xfrm>
          <a:solidFill>
            <a:schemeClr val="accent2">
              <a:lumMod val="60000"/>
              <a:lumOff val="40000"/>
            </a:schemeClr>
          </a:solidFill>
        </p:spPr>
        <p:txBody>
          <a:bodyPr/>
          <a:lstStyle/>
          <a:p>
            <a:r>
              <a:rPr lang="en-US" dirty="0"/>
              <a:t>Theoretical Result</a:t>
            </a:r>
            <a:endParaRPr lang="en-IN"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5A712B3-3B02-4D60-B0FC-9913DED06519}"/>
                  </a:ext>
                </a:extLst>
              </p:cNvPr>
              <p:cNvSpPr>
                <a:spLocks noGrp="1"/>
              </p:cNvSpPr>
              <p:nvPr>
                <p:ph idx="1"/>
              </p:nvPr>
            </p:nvSpPr>
            <p:spPr>
              <a:xfrm>
                <a:off x="838200" y="1147632"/>
                <a:ext cx="10515600" cy="5208718"/>
              </a:xfrm>
            </p:spPr>
            <p:txBody>
              <a:bodyPr>
                <a:noAutofit/>
              </a:bodyPr>
              <a:lstStyle/>
              <a:p>
                <a:pPr marL="514350" indent="-514350">
                  <a:lnSpc>
                    <a:spcPct val="170000"/>
                  </a:lnSpc>
                  <a:buFont typeface="+mj-lt"/>
                  <a:buAutoNum type="arabicPeriod"/>
                </a:pPr>
                <a:r>
                  <a:rPr lang="en-US" sz="1650" dirty="0"/>
                  <a:t>SNO-MDP is safe in the stage of exploration of safety (i.e., step 1 in algorithm), as well as in the stage of optimization of reward (i.e., step 2 in algorithm), with high probability. In addition, after a sufficiently large number of time steps, </a:t>
                </a:r>
                <a14:m>
                  <m:oMath xmlns:m="http://schemas.openxmlformats.org/officeDocument/2006/math">
                    <m:sSup>
                      <m:sSupPr>
                        <m:ctrlPr>
                          <a:rPr lang="en-IN" sz="1650" i="1" smtClean="0">
                            <a:effectLst/>
                            <a:latin typeface="Cambria Math" panose="02040503050406030204" pitchFamily="18" charset="0"/>
                            <a:cs typeface="Calibri Light" panose="020F0302020204030204" pitchFamily="34" charset="0"/>
                          </a:rPr>
                        </m:ctrlPr>
                      </m:sSupPr>
                      <m:e>
                        <m:r>
                          <a:rPr lang="en-IN" sz="1650" i="1">
                            <a:effectLst/>
                            <a:latin typeface="Cambria Math" panose="02040503050406030204" pitchFamily="18" charset="0"/>
                            <a:ea typeface="Calibri" panose="020F0502020204030204" pitchFamily="34" charset="0"/>
                            <a:cs typeface="Calibri Light" panose="020F0302020204030204" pitchFamily="34" charset="0"/>
                          </a:rPr>
                          <m:t>𝒳</m:t>
                        </m:r>
                      </m:e>
                      <m:sup>
                        <m:r>
                          <a:rPr lang="en-IN" sz="1650" i="1">
                            <a:effectLst/>
                            <a:latin typeface="Cambria Math" panose="02040503050406030204" pitchFamily="18" charset="0"/>
                            <a:ea typeface="Calibri" panose="020F0502020204030204" pitchFamily="34" charset="0"/>
                            <a:cs typeface="Calibri Light" panose="020F0302020204030204" pitchFamily="34" charset="0"/>
                          </a:rPr>
                          <m:t>−</m:t>
                        </m:r>
                      </m:sup>
                    </m:sSup>
                  </m:oMath>
                </a14:m>
                <a:r>
                  <a:rPr lang="en-US" sz="1650" dirty="0"/>
                  <a:t> is guaranteed to be a  super-set of </a:t>
                </a:r>
                <a14:m>
                  <m:oMath xmlns:m="http://schemas.openxmlformats.org/officeDocument/2006/math">
                    <m:sSub>
                      <m:sSubPr>
                        <m:ctrlPr>
                          <a:rPr lang="en-US" sz="1650" i="1" smtClean="0">
                            <a:solidFill>
                              <a:srgbClr val="836967"/>
                            </a:solidFill>
                            <a:latin typeface="Cambria Math" panose="02040503050406030204" pitchFamily="18" charset="0"/>
                          </a:rPr>
                        </m:ctrlPr>
                      </m:sSubPr>
                      <m:e>
                        <m:acc>
                          <m:accPr>
                            <m:chr m:val="̅"/>
                            <m:ctrlPr>
                              <a:rPr lang="en-US" sz="1650" i="1" smtClean="0">
                                <a:solidFill>
                                  <a:srgbClr val="836967"/>
                                </a:solidFill>
                                <a:latin typeface="Cambria Math" panose="02040503050406030204" pitchFamily="18" charset="0"/>
                              </a:rPr>
                            </m:ctrlPr>
                          </m:accPr>
                          <m:e>
                            <m:r>
                              <a:rPr lang="en-US" sz="1650" i="1" smtClean="0">
                                <a:latin typeface="Cambria Math" panose="02040503050406030204" pitchFamily="18" charset="0"/>
                              </a:rPr>
                              <m:t>𝑅</m:t>
                            </m:r>
                          </m:e>
                        </m:acc>
                      </m:e>
                      <m:sub>
                        <m:sSub>
                          <m:sSubPr>
                            <m:ctrlPr>
                              <a:rPr lang="en-US" sz="1650" i="1" smtClean="0">
                                <a:solidFill>
                                  <a:srgbClr val="836967"/>
                                </a:solidFill>
                                <a:latin typeface="Cambria Math" panose="02040503050406030204" pitchFamily="18" charset="0"/>
                              </a:rPr>
                            </m:ctrlPr>
                          </m:sSubPr>
                          <m:e>
                            <m:r>
                              <a:rPr lang="en-US" sz="1650" i="1" smtClean="0">
                                <a:latin typeface="Cambria Math" panose="02040503050406030204" pitchFamily="18" charset="0"/>
                              </a:rPr>
                              <m:t>𝜖</m:t>
                            </m:r>
                          </m:e>
                          <m:sub>
                            <m:r>
                              <a:rPr lang="en-US" sz="1650" i="1" smtClean="0">
                                <a:latin typeface="Cambria Math" panose="02040503050406030204" pitchFamily="18" charset="0"/>
                              </a:rPr>
                              <m:t>𝑔</m:t>
                            </m:r>
                          </m:sub>
                        </m:sSub>
                      </m:sub>
                    </m:sSub>
                    <m:d>
                      <m:dPr>
                        <m:ctrlPr>
                          <a:rPr lang="en-US" sz="1650" i="1" smtClean="0">
                            <a:solidFill>
                              <a:srgbClr val="836967"/>
                            </a:solidFill>
                            <a:latin typeface="Cambria Math" panose="02040503050406030204" pitchFamily="18" charset="0"/>
                          </a:rPr>
                        </m:ctrlPr>
                      </m:dPr>
                      <m:e>
                        <m:sSub>
                          <m:sSubPr>
                            <m:ctrlPr>
                              <a:rPr lang="en-US" sz="1650" i="1" smtClean="0">
                                <a:solidFill>
                                  <a:srgbClr val="836967"/>
                                </a:solidFill>
                                <a:latin typeface="Cambria Math" panose="02040503050406030204" pitchFamily="18" charset="0"/>
                              </a:rPr>
                            </m:ctrlPr>
                          </m:sSubPr>
                          <m:e>
                            <m:r>
                              <a:rPr lang="en-US" sz="1650" i="1" smtClean="0">
                                <a:latin typeface="Cambria Math" panose="02040503050406030204" pitchFamily="18" charset="0"/>
                              </a:rPr>
                              <m:t>𝑠</m:t>
                            </m:r>
                          </m:e>
                          <m:sub>
                            <m:r>
                              <a:rPr lang="en-US" sz="1650" i="1" smtClean="0">
                                <a:latin typeface="Cambria Math" panose="02040503050406030204" pitchFamily="18" charset="0"/>
                              </a:rPr>
                              <m:t>0</m:t>
                            </m:r>
                          </m:sub>
                        </m:sSub>
                      </m:e>
                    </m:d>
                  </m:oMath>
                </a14:m>
                <a:r>
                  <a:rPr lang="en-US" sz="1650" dirty="0"/>
                  <a:t>.</a:t>
                </a:r>
              </a:p>
              <a:p>
                <a:pPr marL="514350" indent="-514350">
                  <a:lnSpc>
                    <a:spcPct val="170000"/>
                  </a:lnSpc>
                  <a:buFont typeface="+mj-lt"/>
                  <a:buAutoNum type="arabicPeriod"/>
                </a:pPr>
                <a:r>
                  <a:rPr lang="en-IN" sz="1800" dirty="0"/>
                  <a:t>By optimizing the cumulative reward in </a:t>
                </a:r>
                <a:r>
                  <a:rPr lang="en-US" sz="1800" dirty="0"/>
                  <a:t>, </a:t>
                </a:r>
                <a14:m>
                  <m:oMath xmlns:m="http://schemas.openxmlformats.org/officeDocument/2006/math">
                    <m:sSup>
                      <m:sSupPr>
                        <m:ctrlPr>
                          <a:rPr lang="en-IN" sz="1800" i="1" smtClean="0">
                            <a:effectLst/>
                            <a:latin typeface="Cambria Math" panose="02040503050406030204" pitchFamily="18" charset="0"/>
                            <a:cs typeface="Calibri Light" panose="020F0302020204030204" pitchFamily="34" charset="0"/>
                          </a:rPr>
                        </m:ctrlPr>
                      </m:sSupPr>
                      <m:e>
                        <m:r>
                          <a:rPr lang="en-IN" sz="1800" i="1">
                            <a:effectLst/>
                            <a:latin typeface="Cambria Math" panose="02040503050406030204" pitchFamily="18" charset="0"/>
                            <a:ea typeface="Calibri" panose="020F0502020204030204" pitchFamily="34" charset="0"/>
                            <a:cs typeface="Calibri Light" panose="020F0302020204030204" pitchFamily="34" charset="0"/>
                          </a:rPr>
                          <m:t>𝒳</m:t>
                        </m:r>
                      </m:e>
                      <m:sup>
                        <m:r>
                          <a:rPr lang="en-IN" sz="1800" i="1">
                            <a:effectLst/>
                            <a:latin typeface="Cambria Math" panose="02040503050406030204" pitchFamily="18" charset="0"/>
                            <a:ea typeface="Calibri" panose="020F0502020204030204" pitchFamily="34" charset="0"/>
                            <a:cs typeface="Calibri Light" panose="020F0302020204030204" pitchFamily="34" charset="0"/>
                          </a:rPr>
                          <m:t>−</m:t>
                        </m:r>
                      </m:sup>
                    </m:sSup>
                  </m:oMath>
                </a14:m>
                <a:r>
                  <a:rPr lang="en-US" sz="1800" dirty="0"/>
                  <a:t> , the acquired policy is </a:t>
                </a:r>
                <a14:m>
                  <m:oMath xmlns:m="http://schemas.openxmlformats.org/officeDocument/2006/math">
                    <m:sSubSup>
                      <m:sSubSupPr>
                        <m:ctrlPr>
                          <a:rPr lang="en-US" sz="1800" b="0" i="1" smtClean="0">
                            <a:latin typeface="Cambria Math" panose="02040503050406030204" pitchFamily="18" charset="0"/>
                          </a:rPr>
                        </m:ctrlPr>
                      </m:sSubSupPr>
                      <m:e>
                        <m:r>
                          <a:rPr lang="en-US" sz="1800" b="0" i="1" smtClean="0">
                            <a:latin typeface="Cambria Math" panose="02040503050406030204" pitchFamily="18" charset="0"/>
                            <a:ea typeface="Cambria Math" panose="02040503050406030204" pitchFamily="18" charset="0"/>
                          </a:rPr>
                          <m:t>𝜖</m:t>
                        </m:r>
                      </m:e>
                      <m:sub>
                        <m:r>
                          <a:rPr lang="en-US" sz="1800" b="0" i="1" smtClean="0">
                            <a:latin typeface="Cambria Math" panose="02040503050406030204" pitchFamily="18" charset="0"/>
                          </a:rPr>
                          <m:t>𝑣</m:t>
                        </m:r>
                      </m:sub>
                      <m:sup>
                        <m:r>
                          <a:rPr lang="en-US" sz="1800" b="0" i="1" smtClean="0">
                            <a:latin typeface="Cambria Math" panose="02040503050406030204" pitchFamily="18" charset="0"/>
                          </a:rPr>
                          <m:t>∗</m:t>
                        </m:r>
                      </m:sup>
                    </m:sSubSup>
                  </m:oMath>
                </a14:m>
                <a:r>
                  <a:rPr lang="en-IN" sz="1800" b="0" dirty="0"/>
                  <a:t>-close to the optimal policy in the original safety constrained  MDP. </a:t>
                </a:r>
                <a:r>
                  <a:rPr lang="en-US" sz="1800" dirty="0"/>
                  <a:t> </a:t>
                </a:r>
                <a:r>
                  <a:rPr lang="en-IN" sz="1650" dirty="0"/>
                  <a:t>The condition that allows us to prove the near –optimality of SNO-MDP is that, at every time step, the agent is optimistic w.r.t the reward and this optimism decays given a sufficient no of samples. </a:t>
                </a:r>
                <a:endParaRPr lang="en-US" sz="1650" b="1" i="1" dirty="0">
                  <a:latin typeface="Cambria Math" panose="02040503050406030204" pitchFamily="18" charset="0"/>
                </a:endParaRPr>
              </a:p>
              <a:p>
                <a:pPr marL="514350" indent="-514350">
                  <a:lnSpc>
                    <a:spcPct val="170000"/>
                  </a:lnSpc>
                  <a:buFont typeface="+mj-lt"/>
                  <a:buAutoNum type="arabicPeriod"/>
                </a:pPr>
                <a14:m>
                  <m:oMath xmlns:m="http://schemas.openxmlformats.org/officeDocument/2006/math">
                    <m:r>
                      <a:rPr lang="en-US" sz="1650" b="1" i="1" smtClean="0">
                        <a:latin typeface="Cambria Math" panose="02040503050406030204" pitchFamily="18" charset="0"/>
                      </a:rPr>
                      <m:t>𝑬</m:t>
                    </m:r>
                    <m:sSup>
                      <m:sSupPr>
                        <m:ctrlPr>
                          <a:rPr lang="en-US" sz="1650" b="1" i="1" smtClean="0">
                            <a:solidFill>
                              <a:srgbClr val="836967"/>
                            </a:solidFill>
                            <a:latin typeface="Cambria Math" panose="02040503050406030204" pitchFamily="18" charset="0"/>
                          </a:rPr>
                        </m:ctrlPr>
                      </m:sSupPr>
                      <m:e>
                        <m:r>
                          <a:rPr lang="en-US" sz="1650" b="1" i="1" smtClean="0">
                            <a:latin typeface="Cambria Math" panose="02040503050406030204" pitchFamily="18" charset="0"/>
                          </a:rPr>
                          <m:t>𝑺</m:t>
                        </m:r>
                      </m:e>
                      <m:sup>
                        <m:r>
                          <a:rPr lang="en-US" sz="1650" b="1" i="0" smtClean="0">
                            <a:latin typeface="Cambria Math" panose="02040503050406030204" pitchFamily="18" charset="0"/>
                          </a:rPr>
                          <m:t>𝟐</m:t>
                        </m:r>
                      </m:sup>
                    </m:sSup>
                  </m:oMath>
                </a14:m>
                <a:r>
                  <a:rPr lang="en-US" sz="1650" b="1" dirty="0"/>
                  <a:t> maintains the near-optimality of SNO-MDP</a:t>
                </a:r>
                <a:r>
                  <a:rPr lang="en-US" sz="1650" dirty="0"/>
                  <a:t>:-</a:t>
                </a:r>
                <a:r>
                  <a:rPr lang="en-US" sz="1650" b="1" dirty="0"/>
                  <a:t> </a:t>
                </a:r>
                <a:r>
                  <a:rPr lang="en-US" sz="1650" dirty="0"/>
                  <a:t>When the condition</a:t>
                </a:r>
                <a:r>
                  <a:rPr lang="en-US" sz="1650" b="1" dirty="0"/>
                  <a:t> </a:t>
                </a:r>
                <a14:m>
                  <m:oMath xmlns:m="http://schemas.openxmlformats.org/officeDocument/2006/math">
                    <m:sSub>
                      <m:sSubPr>
                        <m:ctrlPr>
                          <a:rPr lang="en-US" sz="1650" b="1" i="1" smtClean="0">
                            <a:latin typeface="Cambria Math" panose="02040503050406030204" pitchFamily="18" charset="0"/>
                          </a:rPr>
                        </m:ctrlPr>
                      </m:sSubPr>
                      <m:e>
                        <m:r>
                          <m:rPr>
                            <m:nor/>
                          </m:rPr>
                          <a:rPr lang="en-US" sz="1650" dirty="0" smtClean="0">
                            <a:latin typeface="Lucida Calligraphy" panose="03010101010101010101" pitchFamily="66" charset="0"/>
                          </a:rPr>
                          <m:t>Y</m:t>
                        </m:r>
                      </m:e>
                      <m:sub>
                        <m:r>
                          <a:rPr lang="en-US" sz="1650" b="1" i="1" smtClean="0">
                            <a:latin typeface="Cambria Math" panose="02040503050406030204" pitchFamily="18" charset="0"/>
                          </a:rPr>
                          <m:t>𝒕</m:t>
                        </m:r>
                      </m:sub>
                    </m:sSub>
                    <m:r>
                      <a:rPr lang="en-US" sz="1650" b="1" i="1" smtClean="0">
                        <a:latin typeface="Cambria Math" panose="02040503050406030204" pitchFamily="18" charset="0"/>
                      </a:rPr>
                      <m:t>⊆</m:t>
                    </m:r>
                    <m:sSup>
                      <m:sSupPr>
                        <m:ctrlPr>
                          <a:rPr lang="en-IN" sz="1650" b="1" i="1" smtClean="0">
                            <a:effectLst/>
                            <a:latin typeface="Cambria Math" panose="02040503050406030204" pitchFamily="18" charset="0"/>
                            <a:cs typeface="Calibri Light" panose="020F0302020204030204" pitchFamily="34" charset="0"/>
                          </a:rPr>
                        </m:ctrlPr>
                      </m:sSupPr>
                      <m:e>
                        <m:r>
                          <a:rPr lang="en-IN" sz="1650" b="1" i="1">
                            <a:effectLst/>
                            <a:latin typeface="Cambria Math" panose="02040503050406030204" pitchFamily="18" charset="0"/>
                            <a:ea typeface="Calibri" panose="020F0502020204030204" pitchFamily="34" charset="0"/>
                            <a:cs typeface="Calibri Light" panose="020F0302020204030204" pitchFamily="34" charset="0"/>
                          </a:rPr>
                          <m:t>𝓧</m:t>
                        </m:r>
                      </m:e>
                      <m:sup>
                        <m:r>
                          <a:rPr lang="en-IN" sz="1650" b="1" i="1">
                            <a:effectLst/>
                            <a:latin typeface="Cambria Math" panose="02040503050406030204" pitchFamily="18" charset="0"/>
                            <a:ea typeface="Calibri" panose="020F0502020204030204" pitchFamily="34" charset="0"/>
                            <a:cs typeface="Calibri Light" panose="020F0302020204030204" pitchFamily="34" charset="0"/>
                          </a:rPr>
                          <m:t>−</m:t>
                        </m:r>
                      </m:sup>
                    </m:sSup>
                  </m:oMath>
                </a14:m>
                <a:r>
                  <a:rPr lang="en-US" sz="1650" dirty="0"/>
                  <a:t> is satisfied,  the agent will not leave </a:t>
                </a:r>
                <a:r>
                  <a:rPr lang="en-US" sz="1650" dirty="0">
                    <a:latin typeface="Lucida Calligraphy" panose="03010101010101010101" pitchFamily="66" charset="0"/>
                  </a:rPr>
                  <a:t>Y</a:t>
                </a:r>
                <a:r>
                  <a:rPr lang="en-US" sz="1650" dirty="0"/>
                  <a:t>, and a near-optimal policy is obtained by optimizing the cumulative reward only in </a:t>
                </a:r>
                <a:r>
                  <a:rPr lang="en-US" sz="1650" dirty="0">
                    <a:latin typeface="Lucida Calligraphy" panose="03010101010101010101" pitchFamily="66" charset="0"/>
                  </a:rPr>
                  <a:t>Y</a:t>
                </a:r>
                <a:r>
                  <a:rPr lang="en-US" sz="1650" dirty="0"/>
                  <a:t> with the optimistically measured reward. Also, as long as the agent is in </a:t>
                </a:r>
                <a:r>
                  <a:rPr lang="en-US" sz="1650" dirty="0">
                    <a:latin typeface="Lucida Calligraphy" panose="03010101010101010101" pitchFamily="66" charset="0"/>
                  </a:rPr>
                  <a:t>Y</a:t>
                </a:r>
                <a:r>
                  <a:rPr lang="en-US" sz="1650" dirty="0"/>
                  <a:t> (⊆ </a:t>
                </a:r>
                <a14:m>
                  <m:oMath xmlns:m="http://schemas.openxmlformats.org/officeDocument/2006/math">
                    <m:sSup>
                      <m:sSupPr>
                        <m:ctrlPr>
                          <a:rPr lang="en-IN" sz="1650" i="1" smtClean="0">
                            <a:effectLst/>
                            <a:latin typeface="Cambria Math" panose="02040503050406030204" pitchFamily="18" charset="0"/>
                            <a:cs typeface="Calibri Light" panose="020F0302020204030204" pitchFamily="34" charset="0"/>
                          </a:rPr>
                        </m:ctrlPr>
                      </m:sSupPr>
                      <m:e>
                        <m:r>
                          <a:rPr lang="en-IN" sz="1650" i="1">
                            <a:effectLst/>
                            <a:latin typeface="Cambria Math" panose="02040503050406030204" pitchFamily="18" charset="0"/>
                            <a:ea typeface="Calibri" panose="020F0502020204030204" pitchFamily="34" charset="0"/>
                            <a:cs typeface="Calibri Light" panose="020F0302020204030204" pitchFamily="34" charset="0"/>
                          </a:rPr>
                          <m:t>𝒳</m:t>
                        </m:r>
                      </m:e>
                      <m:sup>
                        <m:r>
                          <a:rPr lang="en-IN" sz="1650" i="1">
                            <a:effectLst/>
                            <a:latin typeface="Cambria Math" panose="02040503050406030204" pitchFamily="18" charset="0"/>
                            <a:ea typeface="Calibri" panose="020F0502020204030204" pitchFamily="34" charset="0"/>
                            <a:cs typeface="Calibri Light" panose="020F0302020204030204" pitchFamily="34" charset="0"/>
                          </a:rPr>
                          <m:t>−</m:t>
                        </m:r>
                      </m:sup>
                    </m:sSup>
                  </m:oMath>
                </a14:m>
                <a:r>
                  <a:rPr lang="en-US" sz="1650" dirty="0"/>
                  <a:t> ), safety is guaranteed with high probability. </a:t>
                </a:r>
                <a:endParaRPr lang="en-US" sz="1650" b="1" dirty="0"/>
              </a:p>
            </p:txBody>
          </p:sp>
        </mc:Choice>
        <mc:Fallback xmlns="">
          <p:sp>
            <p:nvSpPr>
              <p:cNvPr id="3" name="Content Placeholder 2">
                <a:extLst>
                  <a:ext uri="{FF2B5EF4-FFF2-40B4-BE49-F238E27FC236}">
                    <a16:creationId xmlns:a16="http://schemas.microsoft.com/office/drawing/2014/main" id="{25A712B3-3B02-4D60-B0FC-9913DED06519}"/>
                  </a:ext>
                </a:extLst>
              </p:cNvPr>
              <p:cNvSpPr>
                <a:spLocks noGrp="1" noRot="1" noChangeAspect="1" noMove="1" noResize="1" noEditPoints="1" noAdjustHandles="1" noChangeArrowheads="1" noChangeShapeType="1" noTextEdit="1"/>
              </p:cNvSpPr>
              <p:nvPr>
                <p:ph idx="1"/>
              </p:nvPr>
            </p:nvSpPr>
            <p:spPr>
              <a:xfrm>
                <a:off x="838200" y="1147632"/>
                <a:ext cx="10515600" cy="5208718"/>
              </a:xfrm>
              <a:blipFill>
                <a:blip r:embed="rId2"/>
                <a:stretch>
                  <a:fillRect l="-522" r="-638" b="-936"/>
                </a:stretch>
              </a:blipFill>
            </p:spPr>
            <p:txBody>
              <a:bodyPr/>
              <a:lstStyle/>
              <a:p>
                <a:r>
                  <a:rPr lang="en-IN">
                    <a:noFill/>
                  </a:rPr>
                  <a:t> </a:t>
                </a:r>
              </a:p>
            </p:txBody>
          </p:sp>
        </mc:Fallback>
      </mc:AlternateContent>
      <p:sp>
        <p:nvSpPr>
          <p:cNvPr id="6" name="Footer Placeholder 5">
            <a:extLst>
              <a:ext uri="{FF2B5EF4-FFF2-40B4-BE49-F238E27FC236}">
                <a16:creationId xmlns:a16="http://schemas.microsoft.com/office/drawing/2014/main" id="{FF1C19B9-14CA-4C04-B11B-FA322FF5F50F}"/>
              </a:ext>
            </a:extLst>
          </p:cNvPr>
          <p:cNvSpPr>
            <a:spLocks noGrp="1"/>
          </p:cNvSpPr>
          <p:nvPr>
            <p:ph type="ftr" sz="quarter" idx="11"/>
          </p:nvPr>
        </p:nvSpPr>
        <p:spPr/>
        <p:txBody>
          <a:bodyPr/>
          <a:lstStyle/>
          <a:p>
            <a:r>
              <a:rPr lang="en-IN"/>
              <a:t>E1 277, CSA, IISc Bangalore</a:t>
            </a:r>
          </a:p>
        </p:txBody>
      </p:sp>
      <p:sp>
        <p:nvSpPr>
          <p:cNvPr id="7" name="Slide Number Placeholder 6">
            <a:extLst>
              <a:ext uri="{FF2B5EF4-FFF2-40B4-BE49-F238E27FC236}">
                <a16:creationId xmlns:a16="http://schemas.microsoft.com/office/drawing/2014/main" id="{3645D00A-A714-4822-939E-9D7FECA703D9}"/>
              </a:ext>
            </a:extLst>
          </p:cNvPr>
          <p:cNvSpPr>
            <a:spLocks noGrp="1"/>
          </p:cNvSpPr>
          <p:nvPr>
            <p:ph type="sldNum" sz="quarter" idx="12"/>
          </p:nvPr>
        </p:nvSpPr>
        <p:spPr/>
        <p:txBody>
          <a:bodyPr/>
          <a:lstStyle/>
          <a:p>
            <a:fld id="{78118813-84B1-41F6-8FBF-7DC2DEB06BCF}" type="slidenum">
              <a:rPr lang="en-IN" smtClean="0"/>
              <a:t>9</a:t>
            </a:fld>
            <a:endParaRPr lang="en-IN"/>
          </a:p>
        </p:txBody>
      </p:sp>
    </p:spTree>
    <p:extLst>
      <p:ext uri="{BB962C8B-B14F-4D97-AF65-F5344CB8AC3E}">
        <p14:creationId xmlns:p14="http://schemas.microsoft.com/office/powerpoint/2010/main" val="354932757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2711</TotalTime>
  <Words>952</Words>
  <Application>Microsoft Office PowerPoint</Application>
  <PresentationFormat>Widescreen</PresentationFormat>
  <Paragraphs>93</Paragraphs>
  <Slides>15</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15</vt:i4>
      </vt:variant>
    </vt:vector>
  </HeadingPairs>
  <TitlesOfParts>
    <vt:vector size="22" baseType="lpstr">
      <vt:lpstr>arial</vt:lpstr>
      <vt:lpstr>arial</vt:lpstr>
      <vt:lpstr>Calibri</vt:lpstr>
      <vt:lpstr>Calibri Light</vt:lpstr>
      <vt:lpstr>Cambria Math</vt:lpstr>
      <vt:lpstr>Lucida Calligraphy</vt:lpstr>
      <vt:lpstr>Office Theme</vt:lpstr>
      <vt:lpstr>E1-277 Reinforcement Learning  Safe RL in Constrained MDPs</vt:lpstr>
      <vt:lpstr>Contents</vt:lpstr>
      <vt:lpstr>Introduction  </vt:lpstr>
      <vt:lpstr>PowerPoint Presentation</vt:lpstr>
      <vt:lpstr>PROBLEM STATEMENT</vt:lpstr>
      <vt:lpstr>BACKGROUND</vt:lpstr>
      <vt:lpstr>Algorithm</vt:lpstr>
      <vt:lpstr>PowerPoint Presentation</vt:lpstr>
      <vt:lpstr>Theoretical Result</vt:lpstr>
      <vt:lpstr>Experiment and Results</vt:lpstr>
      <vt:lpstr>PowerPoint Presentation</vt:lpstr>
      <vt:lpstr>Conclusion</vt:lpstr>
      <vt:lpstr>Applications</vt:lpstr>
      <vt:lpstr>PowerPoint Presentation</vt:lpstr>
      <vt:lpstr>Reference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Safe RL in Constrained MDPs</dc:title>
  <dc:creator>Abhishek Ranjan</dc:creator>
  <cp:lastModifiedBy>Abhishek Ranjan</cp:lastModifiedBy>
  <cp:revision>21</cp:revision>
  <cp:lastPrinted>2021-06-14T06:39:54Z</cp:lastPrinted>
  <dcterms:created xsi:type="dcterms:W3CDTF">2021-06-12T10:08:22Z</dcterms:created>
  <dcterms:modified xsi:type="dcterms:W3CDTF">2021-06-14T07:23:21Z</dcterms:modified>
</cp:coreProperties>
</file>